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gif" ContentType="image/gi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97" r:id="rId3"/>
    <p:sldId id="280" r:id="rId5"/>
    <p:sldId id="282" r:id="rId6"/>
    <p:sldId id="307" r:id="rId7"/>
    <p:sldId id="299" r:id="rId8"/>
    <p:sldId id="277" r:id="rId9"/>
    <p:sldId id="303" r:id="rId10"/>
    <p:sldId id="279" r:id="rId11"/>
    <p:sldId id="304" r:id="rId12"/>
    <p:sldId id="275" r:id="rId13"/>
    <p:sldId id="295" r:id="rId14"/>
    <p:sldId id="306" r:id="rId15"/>
    <p:sldId id="269" r:id="rId16"/>
    <p:sldId id="308" r:id="rId17"/>
    <p:sldId id="260" r:id="rId18"/>
    <p:sldId id="309" r:id="rId19"/>
    <p:sldId id="300" r:id="rId20"/>
    <p:sldId id="281" r:id="rId21"/>
    <p:sldId id="310" r:id="rId22"/>
    <p:sldId id="301" r:id="rId23"/>
    <p:sldId id="287" r:id="rId24"/>
    <p:sldId id="289" r:id="rId25"/>
    <p:sldId id="293" r:id="rId26"/>
    <p:sldId id="302" r:id="rId27"/>
    <p:sldId id="292" r:id="rId28"/>
    <p:sldId id="311" r:id="rId29"/>
    <p:sldId id="312" r:id="rId30"/>
    <p:sldId id="313" r:id="rId31"/>
    <p:sldId id="314" r:id="rId32"/>
    <p:sldId id="315" r:id="rId33"/>
    <p:sldId id="298" r:id="rId34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韩 馨墨" initials="韩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D0CA"/>
    <a:srgbClr val="0D1325"/>
    <a:srgbClr val="8EE0DC"/>
    <a:srgbClr val="2A99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2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76" y="68"/>
      </p:cViewPr>
      <p:guideLst>
        <p:guide orient="horz" pos="2160"/>
        <p:guide pos="38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9" Type="http://schemas.openxmlformats.org/officeDocument/2006/relationships/tags" Target="tags/tag15.xml"/><Relationship Id="rId38" Type="http://schemas.openxmlformats.org/officeDocument/2006/relationships/commentAuthors" Target="commentAuthors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eg>
</file>

<file path=ppt/media/image6.jpeg>
</file>

<file path=ppt/media/image7.GIF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8CDDB4-6553-4F69-92A5-864D7528836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4D39D0A-ED8E-4A87-BA33-B024370FBD8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AD4C7-00E1-484E-ADC6-80BED9BC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B093F-DDD8-4FA1-B0B2-6BD78FD0BB3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.emf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9.jpeg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5.png"/><Relationship Id="rId1" Type="http://schemas.openxmlformats.org/officeDocument/2006/relationships/tags" Target="../tags/tag1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27.png"/><Relationship Id="rId3" Type="http://schemas.openxmlformats.org/officeDocument/2006/relationships/tags" Target="../tags/tag3.xml"/><Relationship Id="rId2" Type="http://schemas.openxmlformats.org/officeDocument/2006/relationships/image" Target="../media/image26.png"/><Relationship Id="rId1" Type="http://schemas.openxmlformats.org/officeDocument/2006/relationships/tags" Target="../tags/tag2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image" Target="../media/image31.png"/><Relationship Id="rId7" Type="http://schemas.openxmlformats.org/officeDocument/2006/relationships/tags" Target="../tags/tag7.xml"/><Relationship Id="rId6" Type="http://schemas.openxmlformats.org/officeDocument/2006/relationships/image" Target="../media/image30.png"/><Relationship Id="rId5" Type="http://schemas.openxmlformats.org/officeDocument/2006/relationships/tags" Target="../tags/tag6.xml"/><Relationship Id="rId4" Type="http://schemas.openxmlformats.org/officeDocument/2006/relationships/image" Target="../media/image29.png"/><Relationship Id="rId3" Type="http://schemas.openxmlformats.org/officeDocument/2006/relationships/tags" Target="../tags/tag5.xml"/><Relationship Id="rId2" Type="http://schemas.openxmlformats.org/officeDocument/2006/relationships/image" Target="../media/image28.png"/><Relationship Id="rId12" Type="http://schemas.openxmlformats.org/officeDocument/2006/relationships/notesSlide" Target="../notesSlides/notesSlide23.xml"/><Relationship Id="rId11" Type="http://schemas.openxmlformats.org/officeDocument/2006/relationships/slideLayout" Target="../slideLayouts/slideLayout6.xml"/><Relationship Id="rId10" Type="http://schemas.openxmlformats.org/officeDocument/2006/relationships/image" Target="../media/image32.png"/><Relationship Id="rId1" Type="http://schemas.openxmlformats.org/officeDocument/2006/relationships/tags" Target="../tags/tag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6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34.png"/><Relationship Id="rId3" Type="http://schemas.openxmlformats.org/officeDocument/2006/relationships/tags" Target="../tags/tag10.xml"/><Relationship Id="rId2" Type="http://schemas.openxmlformats.org/officeDocument/2006/relationships/image" Target="../media/image33.png"/><Relationship Id="rId1" Type="http://schemas.openxmlformats.org/officeDocument/2006/relationships/tags" Target="../tags/tag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8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35.png"/><Relationship Id="rId3" Type="http://schemas.openxmlformats.org/officeDocument/2006/relationships/tags" Target="../tags/tag12.xml"/><Relationship Id="rId2" Type="http://schemas.openxmlformats.org/officeDocument/2006/relationships/image" Target="../media/image34.png"/><Relationship Id="rId1" Type="http://schemas.openxmlformats.org/officeDocument/2006/relationships/tags" Target="../tags/tag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0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36.png"/><Relationship Id="rId3" Type="http://schemas.openxmlformats.org/officeDocument/2006/relationships/tags" Target="../tags/tag14.xml"/><Relationship Id="rId2" Type="http://schemas.openxmlformats.org/officeDocument/2006/relationships/image" Target="../media/image35.png"/><Relationship Id="rId1" Type="http://schemas.openxmlformats.org/officeDocument/2006/relationships/tags" Target="../tags/tag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6.xml"/><Relationship Id="rId4" Type="http://schemas.openxmlformats.org/officeDocument/2006/relationships/hyperlink" Target="https://greentec.github.io/shadertoy-fire-shader-en/" TargetMode="External"/><Relationship Id="rId3" Type="http://schemas.openxmlformats.org/officeDocument/2006/relationships/hyperlink" Target="https://iquilezles.org/articles/fbmsdf/" TargetMode="External"/><Relationship Id="rId2" Type="http://schemas.openxmlformats.org/officeDocument/2006/relationships/image" Target="../media/image8.jpeg"/><Relationship Id="rId1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l="68594" t="65577" b="15737"/>
          <a:stretch>
            <a:fillRect/>
          </a:stretch>
        </p:blipFill>
        <p:spPr>
          <a:xfrm>
            <a:off x="0" y="0"/>
            <a:ext cx="6289658" cy="374332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961" y="901699"/>
            <a:ext cx="5402077" cy="540702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 cstate="screen"/>
          <a:srcRect b="67550"/>
          <a:stretch>
            <a:fillRect/>
          </a:stretch>
        </p:blipFill>
        <p:spPr>
          <a:xfrm rot="19048470">
            <a:off x="7724422" y="2530588"/>
            <a:ext cx="10013678" cy="3252438"/>
          </a:xfrm>
          <a:custGeom>
            <a:avLst/>
            <a:gdLst>
              <a:gd name="connsiteX0" fmla="*/ 5766606 w 10013678"/>
              <a:gd name="connsiteY0" fmla="*/ 0 h 3252438"/>
              <a:gd name="connsiteX1" fmla="*/ 2783632 w 10013678"/>
              <a:gd name="connsiteY1" fmla="*/ 3252438 h 3252438"/>
              <a:gd name="connsiteX2" fmla="*/ 0 w 10013678"/>
              <a:gd name="connsiteY2" fmla="*/ 699430 h 3252438"/>
              <a:gd name="connsiteX3" fmla="*/ 0 w 10013678"/>
              <a:gd name="connsiteY3" fmla="*/ 0 h 3252438"/>
              <a:gd name="connsiteX4" fmla="*/ 10013678 w 10013678"/>
              <a:gd name="connsiteY4" fmla="*/ 0 h 3252438"/>
              <a:gd name="connsiteX5" fmla="*/ 10013678 w 10013678"/>
              <a:gd name="connsiteY5" fmla="*/ 229291 h 3252438"/>
              <a:gd name="connsiteX6" fmla="*/ 9763673 w 10013678"/>
              <a:gd name="connsiteY6" fmla="*/ 0 h 325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13678" h="3252438">
                <a:moveTo>
                  <a:pt x="5766606" y="0"/>
                </a:moveTo>
                <a:lnTo>
                  <a:pt x="2783632" y="3252438"/>
                </a:lnTo>
                <a:lnTo>
                  <a:pt x="0" y="699430"/>
                </a:lnTo>
                <a:lnTo>
                  <a:pt x="0" y="0"/>
                </a:lnTo>
                <a:close/>
                <a:moveTo>
                  <a:pt x="10013678" y="0"/>
                </a:moveTo>
                <a:lnTo>
                  <a:pt x="10013678" y="229291"/>
                </a:lnTo>
                <a:lnTo>
                  <a:pt x="9763673" y="0"/>
                </a:lnTo>
                <a:close/>
              </a:path>
            </a:pathLst>
          </a:custGeom>
        </p:spPr>
      </p:pic>
      <p:sp>
        <p:nvSpPr>
          <p:cNvPr id="50" name="矩形 49"/>
          <p:cNvSpPr/>
          <p:nvPr/>
        </p:nvSpPr>
        <p:spPr>
          <a:xfrm>
            <a:off x="87549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D1325"/>
              </a:gs>
              <a:gs pos="0">
                <a:srgbClr val="0D1325">
                  <a:alpha val="50000"/>
                </a:srgbClr>
              </a:gs>
              <a:gs pos="44000">
                <a:srgbClr val="0D1325">
                  <a:alpha val="5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文本框 51"/>
          <p:cNvSpPr txBox="1"/>
          <p:nvPr/>
        </p:nvSpPr>
        <p:spPr>
          <a:xfrm>
            <a:off x="3830646" y="1658806"/>
            <a:ext cx="67425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玩转</a:t>
            </a:r>
            <a:r>
              <a:rPr lang="en-US" altLang="zh-CN" sz="8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shadertoy</a:t>
            </a:r>
            <a:endParaRPr lang="zh-CN" altLang="en-US" sz="8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3357200" y="1658604"/>
            <a:ext cx="37201" cy="1671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608061" y="3429280"/>
            <a:ext cx="50989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b="1" dirty="0">
                <a:solidFill>
                  <a:schemeClr val="bg1"/>
                </a:solidFill>
              </a:rPr>
              <a:t>计算机图形学</a:t>
            </a:r>
            <a:endParaRPr lang="en-US" altLang="zh-CN" sz="4400" b="1" dirty="0">
              <a:solidFill>
                <a:schemeClr val="bg1"/>
              </a:solidFill>
            </a:endParaRPr>
          </a:p>
          <a:p>
            <a:pPr algn="dist"/>
            <a:r>
              <a:rPr lang="zh-CN" altLang="en-US" sz="4400" b="1" dirty="0">
                <a:solidFill>
                  <a:schemeClr val="bg1"/>
                </a:solidFill>
              </a:rPr>
              <a:t>期末大作业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cxnSp>
        <p:nvCxnSpPr>
          <p:cNvPr id="94" name="直接连接符 93"/>
          <p:cNvCxnSpPr/>
          <p:nvPr/>
        </p:nvCxnSpPr>
        <p:spPr>
          <a:xfrm>
            <a:off x="3698002" y="3308622"/>
            <a:ext cx="5098967" cy="0"/>
          </a:xfrm>
          <a:prstGeom prst="line">
            <a:avLst/>
          </a:prstGeom>
          <a:ln w="22225">
            <a:solidFill>
              <a:schemeClr val="bg1">
                <a:alpha val="4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5608320" y="4996180"/>
            <a:ext cx="3895090" cy="8940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第一小组</a:t>
            </a:r>
            <a:endParaRPr lang="en-US" altLang="zh-CN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邓小俊 韩馨墨 何龙旋 崔璨明</a:t>
            </a:r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1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2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5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6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42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7" presetClass="entr" presetSubtype="1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41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 tmFilter="0,0; .5, 1; 1, 1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25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53" grpId="0" bldLvl="0" animBg="1"/>
          <p:bldP spid="5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7" presetClass="entr" presetSubtype="1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41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 tmFilter="0,0; .5, 1; 1, 1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25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53" grpId="0" bldLvl="0" animBg="1"/>
          <p:bldP spid="55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4" name="等腰三角形 13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14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矩形 15"/>
          <p:cNvSpPr/>
          <p:nvPr/>
        </p:nvSpPr>
        <p:spPr>
          <a:xfrm>
            <a:off x="1017388" y="409286"/>
            <a:ext cx="1733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场景</a:t>
            </a:r>
            <a:r>
              <a:rPr lang="en-US" altLang="zh-CN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——</a:t>
            </a:r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地形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86061" y="1287039"/>
            <a:ext cx="6094428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效果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38220" y="1940437"/>
            <a:ext cx="4682366" cy="3298319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294400" y="1943183"/>
            <a:ext cx="4690163" cy="329831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5" name="文本框 24"/>
              <p:cNvSpPr txBox="1"/>
              <p:nvPr/>
            </p:nvSpPr>
            <p:spPr>
              <a:xfrm>
                <a:off x="2273001" y="5752947"/>
                <a:ext cx="29636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  <a:latin typeface="等线" panose="02010600030101010101" charset="-122"/>
                    <a:ea typeface="等线" panose="02010600030101010101" charset="-122"/>
                  </a:rPr>
                  <a:t>限制步进距离前：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altLang="zh-CN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altLang="zh-CN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altLang="zh-CN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</m:oMath>
                </a14:m>
                <a:endParaRPr lang="zh-CN" altLang="en-US" dirty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mc:Choice>
        <mc:Fallback>
          <p:sp>
            <p:nvSpPr>
              <p:cNvPr id="25" name="文本框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3001" y="5752947"/>
                <a:ext cx="2963632" cy="369332"/>
              </a:xfrm>
              <a:prstGeom prst="rect">
                <a:avLst/>
              </a:prstGeom>
              <a:blipFill rotWithShape="1">
                <a:blip r:embed="rId3"/>
                <a:stretch>
                  <a:fillRect l="-11" t="-131" r="14" b="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文本框 26"/>
              <p:cNvSpPr txBox="1"/>
              <p:nvPr/>
            </p:nvSpPr>
            <p:spPr>
              <a:xfrm>
                <a:off x="6638828" y="5752947"/>
                <a:ext cx="609442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限制步进距离后：</a:t>
                </a:r>
                <a14:m>
                  <m:oMath xmlns:m="http://schemas.openxmlformats.org/officeDocument/2006/math">
                    <m:r>
                      <a:rPr kumimoji="0" lang="en-US" altLang="zh-CN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𝑡</m:t>
                    </m:r>
                    <m:r>
                      <a:rPr kumimoji="0" lang="en-US" altLang="zh-CN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←</m:t>
                    </m:r>
                    <m:r>
                      <a:rPr kumimoji="0" lang="en-US" altLang="zh-CN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𝑡</m:t>
                    </m:r>
                    <m:r>
                      <a:rPr kumimoji="0" lang="en-US" altLang="zh-CN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+</m:t>
                    </m:r>
                    <m:r>
                      <a:rPr kumimoji="0" lang="el-GR" altLang="zh-CN" sz="18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𝛼</m:t>
                    </m:r>
                    <m:r>
                      <a:rPr kumimoji="0" lang="en-US" altLang="zh-CN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𝑑</m:t>
                    </m:r>
                    <m:r>
                      <a:rPr kumimoji="0" lang="en-US" altLang="zh-CN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,</m:t>
                    </m:r>
                    <m:r>
                      <a:rPr kumimoji="0" lang="en-US" altLang="zh-CN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0</m:t>
                    </m:r>
                    <m:r>
                      <a:rPr kumimoji="0" lang="en-US" altLang="zh-CN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&lt;</m:t>
                    </m:r>
                    <m:r>
                      <a:rPr kumimoji="0" lang="zh-CN" altLang="en-US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𝛼</m:t>
                    </m:r>
                    <m:r>
                      <a:rPr kumimoji="0" lang="en-US" altLang="zh-CN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&lt;</m:t>
                    </m:r>
                    <m:r>
                      <a:rPr kumimoji="0" lang="en-US" altLang="zh-CN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1</m:t>
                    </m:r>
                  </m:oMath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mc:Choice>
        <mc:Fallback>
          <p:sp>
            <p:nvSpPr>
              <p:cNvPr id="27" name="文本框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38828" y="5752947"/>
                <a:ext cx="6094428" cy="369332"/>
              </a:xfrm>
              <a:prstGeom prst="rect">
                <a:avLst/>
              </a:prstGeom>
              <a:blipFill rotWithShape="1">
                <a:blip r:embed="rId4"/>
                <a:stretch>
                  <a:fillRect l="-9" t="-131" r="4" b="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组合 12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27" name="等腰三角形 12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等腰三角形 12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矩形 128"/>
          <p:cNvSpPr/>
          <p:nvPr/>
        </p:nvSpPr>
        <p:spPr>
          <a:xfrm>
            <a:off x="1017388" y="409286"/>
            <a:ext cx="1733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场景</a:t>
            </a:r>
            <a:r>
              <a:rPr lang="en-US" altLang="zh-CN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——</a:t>
            </a:r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地形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8" name="文本框 37"/>
              <p:cNvSpPr txBox="1"/>
              <p:nvPr/>
            </p:nvSpPr>
            <p:spPr>
              <a:xfrm>
                <a:off x="1435231" y="1966210"/>
                <a:ext cx="9575276" cy="40900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地形颜色：地形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4">
                        <a:lumMod val="50000"/>
                      </a:schemeClr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本身的颜色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+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考虑地形表面法向量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+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FBM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函数。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法向量：法向量与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y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轴正方向夹角越小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(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表面越平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)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，覆盖雪的比例更大。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FBM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函数：使雪地的分布呈现出斑驳的效果。通过控制棕色和雪白色的混合比例来实现：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R="0" lvl="0" algn="ctr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defRPr/>
                </a:pPr>
                <a:r>
                  <a:rPr lang="en-US" altLang="zh-CN" sz="2800" dirty="0">
                    <a:solidFill>
                      <a:schemeClr val="bg1"/>
                    </a:solidFill>
                    <a:latin typeface="等线" panose="02010600030101010101" charset="-122"/>
                    <a:ea typeface="等线" panose="02010600030101010101" charset="-122"/>
                  </a:rPr>
                  <a:t>   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𝑎𝑙𝑏𝑒𝑑𝑜</m:t>
                    </m:r>
                    <m:r>
                      <a:rPr lang="en-US" altLang="zh-CN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=</m:t>
                    </m:r>
                    <m:r>
                      <a:rPr lang="en-US" altLang="zh-CN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𝑚𝑖𝑥</m:t>
                    </m:r>
                    <m:r>
                      <a:rPr lang="en-US" altLang="zh-CN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(</m:t>
                    </m:r>
                    <m:r>
                      <a:rPr lang="en-US" altLang="zh-CN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𝑎𝑙𝑏𝑒𝑑𝑜</m:t>
                    </m:r>
                    <m:r>
                      <a:rPr lang="en-US" altLang="zh-CN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, </m:t>
                    </m:r>
                    <m:d>
                      <m:dPr>
                        <m:ctrlP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</m:ctrlPr>
                      </m:dPr>
                      <m:e>
                        <m: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  <m:t>1</m:t>
                        </m:r>
                        <m: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  <m:t>.</m:t>
                        </m:r>
                        <m: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  <m:t>0</m:t>
                        </m:r>
                        <m: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  <m:t>, </m:t>
                        </m:r>
                        <m: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  <m:t>1</m:t>
                        </m:r>
                        <m: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  <m:t>.</m:t>
                        </m:r>
                        <m: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  <m:t>0</m:t>
                        </m:r>
                        <m: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  <m:t>, </m:t>
                        </m:r>
                        <m: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  <m:t>1</m:t>
                        </m:r>
                        <m: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  <m:t>.</m:t>
                        </m:r>
                        <m:r>
                          <a:rPr lang="en-US" altLang="zh-CN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charset="-122"/>
                          </a:rPr>
                          <m:t>0</m:t>
                        </m:r>
                      </m:e>
                    </m:d>
                    <m:r>
                      <a:rPr lang="en-US" altLang="zh-CN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, </m:t>
                    </m:r>
                    <m:r>
                      <a:rPr lang="zh-CN" altLang="en-US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𝛼</m:t>
                    </m:r>
                    <m:r>
                      <a:rPr lang="en-US" altLang="zh-CN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)</m:t>
                    </m:r>
                  </m:oMath>
                </a14:m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  混合比例系数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zh-CN" altLang="en-US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𝑚𝑜𝑜𝑡ℎ𝑠𝑡𝑒𝑝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(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−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𝑏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∗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𝐹𝐵𝑀</m:t>
                      </m:r>
                      <m:d>
                        <m:dPr>
                          <m:ctrlP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US" altLang="zh-CN" sz="2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𝑝</m:t>
                          </m:r>
                        </m:e>
                      </m:d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,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𝑐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,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𝑛𝑜𝑟𝑚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.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𝑦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)</m:t>
                      </m:r>
                    </m:oMath>
                  </m:oMathPara>
                </a14:m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mc:Choice>
        <mc:Fallback>
          <p:sp>
            <p:nvSpPr>
              <p:cNvPr id="38" name="文本框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5231" y="1966210"/>
                <a:ext cx="9575276" cy="4090035"/>
              </a:xfrm>
              <a:prstGeom prst="rect">
                <a:avLst/>
              </a:prstGeom>
              <a:blipFill rotWithShape="1">
                <a:blip r:embed="rId1"/>
                <a:stretch>
                  <a:fillRect l="-1" t="-53" r="3" b="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组合 12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27" name="等腰三角形 12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8" name="等腰三角形 12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29" name="矩形 128"/>
          <p:cNvSpPr/>
          <p:nvPr/>
        </p:nvSpPr>
        <p:spPr>
          <a:xfrm>
            <a:off x="1017388" y="409286"/>
            <a:ext cx="1733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场景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——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地形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85359" y="1447736"/>
            <a:ext cx="9575276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最终</a:t>
            </a:r>
            <a:r>
              <a:rPr lang="zh-CN" altLang="en-US" sz="2800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rPr>
              <a:t>地形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效果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49832" y="2026194"/>
            <a:ext cx="5549190" cy="39024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46" name="等腰三角形 45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等腰三角形 46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矩形 47"/>
          <p:cNvSpPr/>
          <p:nvPr/>
        </p:nvSpPr>
        <p:spPr>
          <a:xfrm>
            <a:off x="1017388" y="409286"/>
            <a:ext cx="1733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场景</a:t>
            </a:r>
            <a:r>
              <a:rPr lang="en-US" altLang="zh-CN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——</a:t>
            </a:r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树木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017388" y="1393535"/>
            <a:ext cx="10351338" cy="16435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rPr>
              <a:t>树木的构成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：使用多个圆台进行组合，其中树干是个标准的圆台，树冠是一个上底面半径为</a:t>
            </a:r>
            <a:r>
              <a:rPr lang="en-US" altLang="zh-CN" sz="28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rPr>
              <a:t>0</a:t>
            </a:r>
            <a:r>
              <a:rPr lang="zh-CN" altLang="en-US" sz="28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rPr>
              <a:t>的圆台，即圆锥，然后用一个圆台符号距离函数</a:t>
            </a:r>
            <a:r>
              <a:rPr lang="en-US" altLang="zh-CN" sz="28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rPr>
              <a:t>+</a:t>
            </a:r>
            <a:r>
              <a:rPr lang="zh-CN" altLang="en-US" sz="28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rPr>
              <a:t>空间点的位置变换来实现一片森林的符号距离函数。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3953" y="2845604"/>
            <a:ext cx="3585521" cy="3402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46" name="等腰三角形 45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7" name="等腰三角形 46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48" name="矩形 47"/>
          <p:cNvSpPr/>
          <p:nvPr/>
        </p:nvSpPr>
        <p:spPr>
          <a:xfrm>
            <a:off x="1017388" y="409286"/>
            <a:ext cx="1733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场景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——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树木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文本框 25"/>
              <p:cNvSpPr txBox="1"/>
              <p:nvPr/>
            </p:nvSpPr>
            <p:spPr>
              <a:xfrm>
                <a:off x="1017388" y="1393535"/>
                <a:ext cx="10351338" cy="18334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建模方法：设步长为</a:t>
                </a:r>
                <a14:m>
                  <m:oMath xmlns:m="http://schemas.openxmlformats.org/officeDocument/2006/math"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𝑠</m:t>
                    </m:r>
                    <m:r>
                      <a:rPr lang="zh-CN" altLang="en-US" sz="2800" i="1">
                        <a:solidFill>
                          <a:prstClr val="white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，</m:t>
                    </m:r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然后通过</a:t>
                </a:r>
                <a14:m>
                  <m:oMath xmlns:m="http://schemas.openxmlformats.org/officeDocument/2006/math"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𝑞</m:t>
                    </m:r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=</m:t>
                    </m:r>
                    <m:f>
                      <m:fPr>
                        <m:ctrlP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</m:ctrlPr>
                      </m:fPr>
                      <m:num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𝑓𝑟𝑎𝑐𝑡</m:t>
                        </m:r>
                        <m:d>
                          <m:dPr>
                            <m:ctrlP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white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等线" panose="02010600030101010101" charset="-122"/>
                                <a:cs typeface="+mn-cs"/>
                              </a:rPr>
                            </m:ctrlPr>
                          </m:dPr>
                          <m:e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white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等线" panose="02010600030101010101" charset="-122"/>
                                <a:cs typeface="+mn-cs"/>
                              </a:rPr>
                              <m:t>𝑝</m:t>
                            </m:r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white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等线" panose="02010600030101010101" charset="-122"/>
                                <a:cs typeface="+mn-cs"/>
                              </a:rPr>
                              <m:t>.</m:t>
                            </m:r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white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等线" panose="02010600030101010101" charset="-122"/>
                                <a:cs typeface="+mn-cs"/>
                              </a:rPr>
                              <m:t>𝑥𝑧</m:t>
                            </m:r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white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等线" panose="02010600030101010101" charset="-122"/>
                                <a:cs typeface="+mn-cs"/>
                              </a:rPr>
                              <m:t>∗</m:t>
                            </m:r>
                            <m:r>
                              <a:rPr kumimoji="0" lang="en-US" altLang="zh-CN" sz="2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white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等线" panose="02010600030101010101" charset="-122"/>
                                <a:cs typeface="+mn-cs"/>
                              </a:rPr>
                              <m:t>𝑠</m:t>
                            </m:r>
                          </m:e>
                        </m:d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−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0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.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5</m:t>
                        </m:r>
                      </m:num>
                      <m:den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𝑠</m:t>
                        </m:r>
                      </m:den>
                    </m:f>
                    <m:r>
                      <a:rPr lang="zh-CN" altLang="en-US" sz="2800" i="1">
                        <a:solidFill>
                          <a:prstClr val="white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来</m:t>
                    </m:r>
                    <m:r>
                      <a:rPr lang="zh-CN" altLang="en-US" sz="2800" i="1" smtClean="0">
                        <a:solidFill>
                          <a:prstClr val="white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将</m:t>
                    </m:r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空间点</a:t>
                </a:r>
                <a14:m>
                  <m:oMath xmlns:m="http://schemas.openxmlformats.org/officeDocument/2006/math"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𝑝</m:t>
                    </m:r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变换到原点附近，然后根据树木的树干高度、各层树叶高度使</a:t>
                </a:r>
                <a14:m>
                  <m:oMath xmlns:m="http://schemas.openxmlformats.org/officeDocument/2006/math"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𝑞</m:t>
                    </m:r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点向下移动，这样就将一片森林的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SDF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用一个原点处的圆台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SDF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表示出来。</a:t>
                </a:r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mc:Choice>
        <mc:Fallback>
          <p:sp>
            <p:nvSpPr>
              <p:cNvPr id="26" name="文本框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7388" y="1393535"/>
                <a:ext cx="10351338" cy="1833451"/>
              </a:xfrm>
              <a:prstGeom prst="rect">
                <a:avLst/>
              </a:prstGeom>
              <a:blipFill rotWithShape="1">
                <a:blip r:embed="rId1"/>
                <a:stretch>
                  <a:fillRect l="-1" t="-19" r="3" b="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600" y="3429000"/>
            <a:ext cx="5435611" cy="30580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组合 134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36" name="等腰三角形 135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等腰三角形 136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8" name="矩形 137"/>
          <p:cNvSpPr/>
          <p:nvPr/>
        </p:nvSpPr>
        <p:spPr>
          <a:xfrm>
            <a:off x="1017388" y="409286"/>
            <a:ext cx="1733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场景</a:t>
            </a:r>
            <a:r>
              <a:rPr lang="en-US" altLang="zh-CN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——</a:t>
            </a:r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树木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文本框 27"/>
              <p:cNvSpPr txBox="1"/>
              <p:nvPr/>
            </p:nvSpPr>
            <p:spPr>
              <a:xfrm>
                <a:off x="1378670" y="1607085"/>
                <a:ext cx="9476143" cy="37076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树木着色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树干：使用单一的棕色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树叶：根据法向量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y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值、树叶高度、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FBM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来形成树叶表面覆盖斑驳的雪的效果，且每棵树都不一样。主要是通过控制混色树叶本色和雪白色的比例实现：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R="0" lvl="0" algn="ctr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defRPr/>
                </a:pP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   </a:t>
                </a:r>
                <a14:m>
                  <m:oMath xmlns:m="http://schemas.openxmlformats.org/officeDocument/2006/math"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𝑎𝑙𝑏𝑒𝑑𝑜</m:t>
                    </m:r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=</m:t>
                    </m:r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𝑚𝑖𝑥</m:t>
                    </m:r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(</m:t>
                    </m:r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𝑎𝑙𝑏𝑒𝑑𝑜</m:t>
                    </m:r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,  </m:t>
                    </m:r>
                    <m:d>
                      <m:dPr>
                        <m:ctrlP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</m:ctrlPr>
                      </m:dPr>
                      <m:e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1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.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0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, 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1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.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0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, 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1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.</m:t>
                        </m:r>
                        <m:r>
                          <a:rPr kumimoji="0" lang="en-US" altLang="zh-CN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charset="-122"/>
                            <a:cs typeface="+mn-cs"/>
                          </a:rPr>
                          <m:t>0</m:t>
                        </m:r>
                      </m:e>
                    </m:d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, </m:t>
                    </m:r>
                    <m:r>
                      <a:rPr kumimoji="0" lang="zh-CN" altLang="en-US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</a:rPr>
                      <m:t>𝛼</m:t>
                    </m:r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)</m:t>
                    </m:r>
                  </m:oMath>
                </a14:m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lvl="0">
                  <a:lnSpc>
                    <a:spcPct val="90000"/>
                  </a:lnSpc>
                  <a:spcBef>
                    <a:spcPts val="1000"/>
                  </a:spcBef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  混合比例系数</a:t>
                </a:r>
                <a:r>
                  <a:rPr lang="zh-CN" altLang="en-US" sz="2800" dirty="0">
                    <a:solidFill>
                      <a:schemeClr val="bg1"/>
                    </a:solidFill>
                    <a:latin typeface="等线" panose="02010600030101010101" charset="-122"/>
                    <a:ea typeface="等线" panose="02010600030101010101" charset="-122"/>
                  </a:rPr>
                  <a:t>：</a:t>
                </a:r>
                <a:endParaRPr lang="en-US" altLang="zh-CN" sz="2800" dirty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  <a:p>
                <a:pPr lvl="0">
                  <a:lnSpc>
                    <a:spcPct val="90000"/>
                  </a:lnSpc>
                  <a:spcBef>
                    <a:spcPts val="1000"/>
                  </a:spcBef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zh-CN" altLang="en-US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</a:rPr>
                        <m:t>𝑠𝑚𝑜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𝑜𝑡ℎ𝑠𝑡𝑒𝑝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(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, 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𝑏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, 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𝑛𝑜𝑟𝑚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.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𝑦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ℎ𝑒𝑖𝑔ℎ𝑡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𝑠𝑒𝑒𝑑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𝑓𝑏𝑚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)</m:t>
                      </m:r>
                    </m:oMath>
                  </m:oMathPara>
                </a14:m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mc:Choice>
        <mc:Fallback>
          <p:sp>
            <p:nvSpPr>
              <p:cNvPr id="28" name="文本框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8670" y="1607085"/>
                <a:ext cx="9476143" cy="3707682"/>
              </a:xfrm>
              <a:prstGeom prst="rect">
                <a:avLst/>
              </a:prstGeom>
              <a:blipFill rotWithShape="1">
                <a:blip r:embed="rId1"/>
                <a:stretch>
                  <a:fillRect l="-1" t="-66" r="1" b="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4" name="等腰三角形 13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5" name="等腰三角形 14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1017388" y="409286"/>
            <a:ext cx="1733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场景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——</a:t>
            </a:r>
            <a:r>
              <a:rPr lang="zh-CN" altLang="en-US" sz="2000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树木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86061" y="1287039"/>
            <a:ext cx="6094428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效果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85477" y="1938688"/>
            <a:ext cx="5753879" cy="40463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3"/>
          <p:cNvSpPr txBox="1">
            <a:spLocks noChangeArrowheads="1"/>
          </p:cNvSpPr>
          <p:nvPr/>
        </p:nvSpPr>
        <p:spPr bwMode="auto">
          <a:xfrm>
            <a:off x="5134760" y="3022503"/>
            <a:ext cx="3581728" cy="586957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dist"/>
            <a:r>
              <a:rPr lang="en-US" altLang="zh-CN" sz="3200" dirty="0">
                <a:solidFill>
                  <a:prstClr val="white"/>
                </a:solidFill>
                <a:effectLst/>
                <a:latin typeface="Calibri" panose="020F0502020204030204" pitchFamily="34" charset="0"/>
              </a:rPr>
              <a:t>Blinn-</a:t>
            </a:r>
            <a:r>
              <a:rPr lang="en-US" altLang="zh-CN" sz="3200" dirty="0" err="1">
                <a:solidFill>
                  <a:prstClr val="white"/>
                </a:solidFill>
                <a:effectLst/>
                <a:latin typeface="Calibri" panose="020F0502020204030204" pitchFamily="34" charset="0"/>
              </a:rPr>
              <a:t>Phong</a:t>
            </a:r>
            <a:r>
              <a:rPr lang="zh-CN" altLang="en-US" sz="3200" dirty="0">
                <a:solidFill>
                  <a:prstClr val="white"/>
                </a:solidFill>
                <a:effectLst/>
                <a:latin typeface="Calibri" panose="020F0502020204030204" pitchFamily="34" charset="0"/>
              </a:rPr>
              <a:t>光照</a:t>
            </a:r>
            <a:endParaRPr lang="zh-CN" altLang="en-US" sz="3200" dirty="0">
              <a:solidFill>
                <a:prstClr val="white"/>
              </a:solidFill>
              <a:effectLst/>
              <a:latin typeface="Calibri" panose="020F0502020204030204" pitchFamily="34" charset="0"/>
            </a:endParaRPr>
          </a:p>
        </p:txBody>
      </p:sp>
      <p:cxnSp>
        <p:nvCxnSpPr>
          <p:cNvPr id="56" name="Straight Connector 4"/>
          <p:cNvCxnSpPr/>
          <p:nvPr/>
        </p:nvCxnSpPr>
        <p:spPr>
          <a:xfrm>
            <a:off x="5210960" y="3638383"/>
            <a:ext cx="3612406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1"/>
          <p:cNvGrpSpPr/>
          <p:nvPr/>
        </p:nvGrpSpPr>
        <p:grpSpPr>
          <a:xfrm>
            <a:off x="-2982769" y="3616264"/>
            <a:ext cx="6950890" cy="7035260"/>
            <a:chOff x="4297681" y="2137013"/>
            <a:chExt cx="3596640" cy="3640296"/>
          </a:xfrm>
        </p:grpSpPr>
        <p:sp>
          <p:nvSpPr>
            <p:cNvPr id="65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700"/>
            <p:cNvSpPr/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701"/>
            <p:cNvSpPr/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703"/>
            <p:cNvSpPr/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-1" fmla="*/ 12868 w 12868"/>
                <a:gd name="connsiteY0-2" fmla="*/ 0 h 9028"/>
                <a:gd name="connsiteX1-3" fmla="*/ 10018 w 12868"/>
                <a:gd name="connsiteY1-4" fmla="*/ 386 h 9028"/>
                <a:gd name="connsiteX2-5" fmla="*/ 5140 w 12868"/>
                <a:gd name="connsiteY2-6" fmla="*/ 1461 h 9028"/>
                <a:gd name="connsiteX3-7" fmla="*/ 854 w 12868"/>
                <a:gd name="connsiteY3-8" fmla="*/ 2274 h 9028"/>
                <a:gd name="connsiteX4-9" fmla="*/ 0 w 12868"/>
                <a:gd name="connsiteY4-10" fmla="*/ 6055 h 9028"/>
                <a:gd name="connsiteX5-11" fmla="*/ 1724 w 12868"/>
                <a:gd name="connsiteY5-12" fmla="*/ 9028 h 9028"/>
                <a:gd name="connsiteX0-13" fmla="*/ 7785 w 7785"/>
                <a:gd name="connsiteY0-14" fmla="*/ 0 h 9572"/>
                <a:gd name="connsiteX1-15" fmla="*/ 3994 w 7785"/>
                <a:gd name="connsiteY1-16" fmla="*/ 1190 h 9572"/>
                <a:gd name="connsiteX2-17" fmla="*/ 664 w 7785"/>
                <a:gd name="connsiteY2-18" fmla="*/ 2091 h 9572"/>
                <a:gd name="connsiteX3-19" fmla="*/ 0 w 7785"/>
                <a:gd name="connsiteY3-20" fmla="*/ 6279 h 9572"/>
                <a:gd name="connsiteX4-21" fmla="*/ 1340 w 7785"/>
                <a:gd name="connsiteY4-22" fmla="*/ 9572 h 9572"/>
                <a:gd name="connsiteX0-23" fmla="*/ 5130 w 5130"/>
                <a:gd name="connsiteY0-24" fmla="*/ 0 h 8757"/>
                <a:gd name="connsiteX1-25" fmla="*/ 853 w 5130"/>
                <a:gd name="connsiteY1-26" fmla="*/ 941 h 8757"/>
                <a:gd name="connsiteX2-27" fmla="*/ 0 w 5130"/>
                <a:gd name="connsiteY2-28" fmla="*/ 5317 h 8757"/>
                <a:gd name="connsiteX3-29" fmla="*/ 1721 w 5130"/>
                <a:gd name="connsiteY3-30" fmla="*/ 8757 h 8757"/>
                <a:gd name="connsiteX0-31" fmla="*/ 1663 w 3355"/>
                <a:gd name="connsiteY0-32" fmla="*/ 0 h 8925"/>
                <a:gd name="connsiteX1-33" fmla="*/ 0 w 3355"/>
                <a:gd name="connsiteY1-34" fmla="*/ 4997 h 8925"/>
                <a:gd name="connsiteX2-35" fmla="*/ 3355 w 3355"/>
                <a:gd name="connsiteY2-36" fmla="*/ 8925 h 89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05"/>
            <p:cNvSpPr/>
            <p:nvPr/>
          </p:nvSpPr>
          <p:spPr bwMode="auto">
            <a:xfrm>
              <a:off x="5112461" y="2348476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-1" fmla="*/ 0 w 10000"/>
                <a:gd name="connsiteY0-2" fmla="*/ 5798 h 5798"/>
                <a:gd name="connsiteX1-3" fmla="*/ 0 w 10000"/>
                <a:gd name="connsiteY1-4" fmla="*/ 5798 h 5798"/>
                <a:gd name="connsiteX2-5" fmla="*/ 4953 w 10000"/>
                <a:gd name="connsiteY2-6" fmla="*/ 0 h 5798"/>
                <a:gd name="connsiteX3-7" fmla="*/ 4953 w 10000"/>
                <a:gd name="connsiteY3-8" fmla="*/ 0 h 5798"/>
                <a:gd name="connsiteX4-9" fmla="*/ 10000 w 10000"/>
                <a:gd name="connsiteY4-10" fmla="*/ 1092 h 5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06"/>
            <p:cNvSpPr/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7"/>
            <p:cNvSpPr/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08"/>
            <p:cNvSpPr/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-1" fmla="*/ 0 w 7538"/>
                <a:gd name="connsiteY0-2" fmla="*/ 0 h 10000"/>
                <a:gd name="connsiteX1-3" fmla="*/ 5503 w 7538"/>
                <a:gd name="connsiteY1-4" fmla="*/ 7817 h 10000"/>
                <a:gd name="connsiteX2-5" fmla="*/ 7538 w 7538"/>
                <a:gd name="connsiteY2-6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09"/>
            <p:cNvSpPr/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Line 713"/>
            <p:cNvSpPr>
              <a:spLocks noChangeShapeType="1"/>
            </p:cNvSpPr>
            <p:nvPr/>
          </p:nvSpPr>
          <p:spPr bwMode="auto">
            <a:xfrm flipH="1" flipV="1">
              <a:off x="6981510" y="2366234"/>
              <a:ext cx="237017" cy="63173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16"/>
            <p:cNvSpPr/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722"/>
            <p:cNvSpPr/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723"/>
            <p:cNvSpPr/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726"/>
            <p:cNvSpPr/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729"/>
            <p:cNvSpPr/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730"/>
            <p:cNvSpPr/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731"/>
            <p:cNvSpPr/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1"/>
          <p:cNvGrpSpPr/>
          <p:nvPr/>
        </p:nvGrpSpPr>
        <p:grpSpPr>
          <a:xfrm>
            <a:off x="9290190" y="-3412530"/>
            <a:ext cx="5803619" cy="5874063"/>
            <a:chOff x="4297681" y="2137013"/>
            <a:chExt cx="3596640" cy="3640296"/>
          </a:xfrm>
        </p:grpSpPr>
        <p:sp>
          <p:nvSpPr>
            <p:cNvPr id="100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700"/>
            <p:cNvSpPr/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701"/>
            <p:cNvSpPr/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703"/>
            <p:cNvSpPr/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-1" fmla="*/ 12868 w 12868"/>
                <a:gd name="connsiteY0-2" fmla="*/ 0 h 9028"/>
                <a:gd name="connsiteX1-3" fmla="*/ 10018 w 12868"/>
                <a:gd name="connsiteY1-4" fmla="*/ 386 h 9028"/>
                <a:gd name="connsiteX2-5" fmla="*/ 5140 w 12868"/>
                <a:gd name="connsiteY2-6" fmla="*/ 1461 h 9028"/>
                <a:gd name="connsiteX3-7" fmla="*/ 854 w 12868"/>
                <a:gd name="connsiteY3-8" fmla="*/ 2274 h 9028"/>
                <a:gd name="connsiteX4-9" fmla="*/ 0 w 12868"/>
                <a:gd name="connsiteY4-10" fmla="*/ 6055 h 9028"/>
                <a:gd name="connsiteX5-11" fmla="*/ 1724 w 12868"/>
                <a:gd name="connsiteY5-12" fmla="*/ 9028 h 9028"/>
                <a:gd name="connsiteX0-13" fmla="*/ 7785 w 7785"/>
                <a:gd name="connsiteY0-14" fmla="*/ 0 h 9572"/>
                <a:gd name="connsiteX1-15" fmla="*/ 3994 w 7785"/>
                <a:gd name="connsiteY1-16" fmla="*/ 1190 h 9572"/>
                <a:gd name="connsiteX2-17" fmla="*/ 664 w 7785"/>
                <a:gd name="connsiteY2-18" fmla="*/ 2091 h 9572"/>
                <a:gd name="connsiteX3-19" fmla="*/ 0 w 7785"/>
                <a:gd name="connsiteY3-20" fmla="*/ 6279 h 9572"/>
                <a:gd name="connsiteX4-21" fmla="*/ 1340 w 7785"/>
                <a:gd name="connsiteY4-22" fmla="*/ 9572 h 9572"/>
                <a:gd name="connsiteX0-23" fmla="*/ 5130 w 5130"/>
                <a:gd name="connsiteY0-24" fmla="*/ 0 h 8757"/>
                <a:gd name="connsiteX1-25" fmla="*/ 853 w 5130"/>
                <a:gd name="connsiteY1-26" fmla="*/ 941 h 8757"/>
                <a:gd name="connsiteX2-27" fmla="*/ 0 w 5130"/>
                <a:gd name="connsiteY2-28" fmla="*/ 5317 h 8757"/>
                <a:gd name="connsiteX3-29" fmla="*/ 1721 w 5130"/>
                <a:gd name="connsiteY3-30" fmla="*/ 8757 h 8757"/>
                <a:gd name="connsiteX0-31" fmla="*/ 1663 w 3355"/>
                <a:gd name="connsiteY0-32" fmla="*/ 0 h 8925"/>
                <a:gd name="connsiteX1-33" fmla="*/ 0 w 3355"/>
                <a:gd name="connsiteY1-34" fmla="*/ 4997 h 8925"/>
                <a:gd name="connsiteX2-35" fmla="*/ 3355 w 3355"/>
                <a:gd name="connsiteY2-36" fmla="*/ 8925 h 89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705"/>
            <p:cNvSpPr/>
            <p:nvPr/>
          </p:nvSpPr>
          <p:spPr bwMode="auto">
            <a:xfrm>
              <a:off x="5114925" y="2340343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-1" fmla="*/ 0 w 10000"/>
                <a:gd name="connsiteY0-2" fmla="*/ 5798 h 5798"/>
                <a:gd name="connsiteX1-3" fmla="*/ 0 w 10000"/>
                <a:gd name="connsiteY1-4" fmla="*/ 5798 h 5798"/>
                <a:gd name="connsiteX2-5" fmla="*/ 4953 w 10000"/>
                <a:gd name="connsiteY2-6" fmla="*/ 0 h 5798"/>
                <a:gd name="connsiteX3-7" fmla="*/ 4953 w 10000"/>
                <a:gd name="connsiteY3-8" fmla="*/ 0 h 5798"/>
                <a:gd name="connsiteX4-9" fmla="*/ 10000 w 10000"/>
                <a:gd name="connsiteY4-10" fmla="*/ 1092 h 5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706"/>
            <p:cNvSpPr/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707"/>
            <p:cNvSpPr/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708"/>
            <p:cNvSpPr/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-1" fmla="*/ 0 w 7538"/>
                <a:gd name="connsiteY0-2" fmla="*/ 0 h 10000"/>
                <a:gd name="connsiteX1-3" fmla="*/ 5503 w 7538"/>
                <a:gd name="connsiteY1-4" fmla="*/ 7817 h 10000"/>
                <a:gd name="connsiteX2-5" fmla="*/ 7538 w 7538"/>
                <a:gd name="connsiteY2-6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709"/>
            <p:cNvSpPr/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Line 713"/>
            <p:cNvSpPr>
              <a:spLocks noChangeShapeType="1"/>
            </p:cNvSpPr>
            <p:nvPr/>
          </p:nvSpPr>
          <p:spPr bwMode="auto">
            <a:xfrm flipH="1" flipV="1">
              <a:off x="6972417" y="2367473"/>
              <a:ext cx="242415" cy="63049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716"/>
            <p:cNvSpPr/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22"/>
            <p:cNvSpPr/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23"/>
            <p:cNvSpPr/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726"/>
            <p:cNvSpPr/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729"/>
            <p:cNvSpPr/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30"/>
            <p:cNvSpPr/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731"/>
            <p:cNvSpPr/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553195" y="2109078"/>
            <a:ext cx="3784653" cy="771623"/>
            <a:chOff x="2553195" y="2109078"/>
            <a:chExt cx="3784653" cy="771623"/>
          </a:xfrm>
        </p:grpSpPr>
        <p:sp>
          <p:nvSpPr>
            <p:cNvPr id="54" name="Rectangle 1"/>
            <p:cNvSpPr/>
            <p:nvPr/>
          </p:nvSpPr>
          <p:spPr>
            <a:xfrm>
              <a:off x="2553195" y="2115243"/>
              <a:ext cx="3784653" cy="759293"/>
            </a:xfrm>
            <a:prstGeom prst="rect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3"/>
            <p:cNvSpPr txBox="1">
              <a:spLocks noChangeArrowheads="1"/>
            </p:cNvSpPr>
            <p:nvPr/>
          </p:nvSpPr>
          <p:spPr bwMode="auto">
            <a:xfrm>
              <a:off x="5134760" y="2109078"/>
              <a:ext cx="774482" cy="771623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dist"/>
              <a:r>
                <a:rPr lang="en-US" altLang="ko-KR" dirty="0">
                  <a:solidFill>
                    <a:prstClr val="white"/>
                  </a:solidFill>
                  <a:effectLst/>
                  <a:latin typeface="Calibri" panose="020F0502020204030204" pitchFamily="34" charset="0"/>
                </a:rPr>
                <a:t>03</a:t>
              </a:r>
              <a:endParaRPr lang="en-US" altLang="ko-KR" dirty="0">
                <a:solidFill>
                  <a:prstClr val="white"/>
                </a:solidFill>
                <a:effectLst/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31" name="等腰三角形 30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31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矩形 32"/>
          <p:cNvSpPr/>
          <p:nvPr/>
        </p:nvSpPr>
        <p:spPr>
          <a:xfrm>
            <a:off x="1017388" y="409286"/>
            <a:ext cx="20185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Blinn-</a:t>
            </a:r>
            <a:r>
              <a:rPr lang="en-US" altLang="zh-CN" sz="2000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Phong</a:t>
            </a:r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光照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2" name="文本框 41"/>
              <p:cNvSpPr txBox="1"/>
              <p:nvPr/>
            </p:nvSpPr>
            <p:spPr>
              <a:xfrm>
                <a:off x="1237218" y="1519578"/>
                <a:ext cx="10449403" cy="46115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太阳</a:t>
                </a:r>
                <a:r>
                  <a:rPr lang="zh-CN" altLang="en-US" sz="2800" dirty="0">
                    <a:solidFill>
                      <a:schemeClr val="bg1"/>
                    </a:solidFill>
                    <a:latin typeface="等线" panose="02010600030101010101" charset="-122"/>
                    <a:ea typeface="等线" panose="02010600030101010101" charset="-122"/>
                  </a:rPr>
                  <a:t>漫反射光照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：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𝑠𝑢𝑛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zh-CN" altLang="en-US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𝛼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∗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𝑠𝑢𝑛𝐶𝑜𝑙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∗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𝑠ℎ𝑎𝑑𝑜𝑤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∗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𝑎𝑙𝑏𝑒𝑑𝑜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∗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𝑑𝑜𝑡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(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𝑠𝑢𝑛𝐷𝑖𝑟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,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𝑛𝑜𝑟𝑚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)</m:t>
                      </m:r>
                    </m:oMath>
                  </m:oMathPara>
                </a14:m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天空</a:t>
                </a:r>
                <a:r>
                  <a:rPr lang="zh-CN" altLang="en-US" sz="2800" dirty="0">
                    <a:solidFill>
                      <a:schemeClr val="bg1"/>
                    </a:solidFill>
                    <a:latin typeface="等线" panose="02010600030101010101" charset="-122"/>
                    <a:ea typeface="等线" panose="02010600030101010101" charset="-122"/>
                  </a:rPr>
                  <a:t>漫反射光照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：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𝑠𝑘𝑦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zh-CN" altLang="en-US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𝛽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∗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𝑠𝑘𝑦𝐶𝑜𝑙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∗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𝑎𝑙𝑏𝑜𝑑𝑜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∗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𝑐𝑙𝑎𝑚𝑝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(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0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.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5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0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.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5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∗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𝑛𝑜𝑟𝑚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.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𝑦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,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0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,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1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)</m:t>
                      </m:r>
                    </m:oMath>
                  </m:oMathPara>
                </a14:m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环境光照：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𝑎𝑚𝑏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r>
                        <a:rPr kumimoji="0" lang="zh-CN" altLang="en-US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𝛾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∗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𝑎𝑚𝑏𝐶𝑜𝑙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∗</m:t>
                      </m:r>
                      <m:r>
                        <a:rPr kumimoji="0" lang="en-US" altLang="zh-CN" sz="2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𝑎𝑙𝑏𝑒𝑑𝑜</m:t>
                      </m:r>
                    </m:oMath>
                  </m:oMathPara>
                </a14:m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太阳镜面光照</a:t>
                </a:r>
                <a:r>
                  <a:rPr lang="zh-CN" altLang="en-US" sz="2800" dirty="0">
                    <a:solidFill>
                      <a:schemeClr val="bg1"/>
                    </a:solidFill>
                    <a:latin typeface="等线" panose="02010600030101010101" charset="-122"/>
                    <a:ea typeface="等线" panose="02010600030101010101" charset="-122"/>
                  </a:rPr>
                  <a:t>：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R="0" lvl="0" algn="ctr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𝑠𝑝𝑒𝑐</m:t>
                      </m:r>
                      <m:r>
                        <a:rPr lang="en-US" altLang="zh-CN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altLang="zh-CN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zh-CN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𝑠𝑢𝑛𝐶𝑜𝑙</m:t>
                      </m:r>
                      <m:r>
                        <a:rPr lang="en-US" altLang="zh-CN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US" altLang="zh-CN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𝑠ℎ𝑎𝑑𝑜𝑤</m:t>
                      </m:r>
                      <m:r>
                        <a:rPr lang="en-US" altLang="zh-CN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US" altLang="zh-CN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𝑎𝑙𝑏𝑒𝑑𝑜</m:t>
                      </m:r>
                      <m:r>
                        <a:rPr lang="en-US" altLang="zh-CN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∗</m:t>
                      </m:r>
                      <m:sSup>
                        <m:sSupPr>
                          <m:ctrlPr>
                            <a:rPr lang="en-US" altLang="zh-CN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𝑑𝑜𝑡</m:t>
                          </m:r>
                          <m:r>
                            <a:rPr lang="en-US" altLang="zh-CN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ℎ𝑎𝑙𝑓𝐷𝑖𝑟</m:t>
                          </m:r>
                          <m:r>
                            <a:rPr lang="en-US" altLang="zh-CN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𝑛𝑜𝑟𝑚</m:t>
                          </m:r>
                          <m:r>
                            <a:rPr lang="en-US" altLang="zh-CN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))</m:t>
                          </m:r>
                        </m:e>
                        <m:sup>
                          <m:r>
                            <a:rPr lang="en-US" altLang="zh-CN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p>
                    </m:oMath>
                  </m:oMathPara>
                </a14:m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lvl="0" indent="-22860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2800" dirty="0">
                    <a:solidFill>
                      <a:schemeClr val="bg1"/>
                    </a:solidFill>
                    <a:latin typeface="等线" panose="02010600030101010101" charset="-122"/>
                    <a:ea typeface="等线" panose="02010600030101010101" charset="-122"/>
                  </a:rPr>
                  <a:t>以上</a:t>
                </a:r>
                <a14:m>
                  <m:oMath xmlns:m="http://schemas.openxmlformats.org/officeDocument/2006/math">
                    <m:r>
                      <a:rPr lang="zh-CN" altLang="en-US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𝛼</m:t>
                    </m:r>
                    <m:r>
                      <a:rPr lang="zh-CN" altLang="en-US" sz="2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、</m:t>
                    </m:r>
                    <m:r>
                      <a:rPr lang="zh-CN" altLang="en-US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𝛽</m:t>
                    </m:r>
                    <m:r>
                      <a:rPr lang="zh-CN" altLang="en-US" sz="2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、</m:t>
                    </m:r>
                    <m:r>
                      <a:rPr lang="zh-CN" altLang="en-US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𝛾</m:t>
                    </m:r>
                    <m:r>
                      <a:rPr lang="zh-CN" altLang="en-US" sz="2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、</m:t>
                    </m:r>
                    <m:r>
                      <a:rPr lang="zh-CN" altLang="en-US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等线" panose="02010600030101010101" charset="-122"/>
                      </a:rPr>
                      <m:t>𝜃</m:t>
                    </m:r>
                  </m:oMath>
                </a14:m>
                <a:r>
                  <a:rPr lang="zh-CN" altLang="en-US" sz="2800" dirty="0">
                    <a:solidFill>
                      <a:schemeClr val="bg1"/>
                    </a:solidFill>
                    <a:latin typeface="等线" panose="02010600030101010101" charset="-122"/>
                    <a:ea typeface="等线" panose="02010600030101010101" charset="-122"/>
                  </a:rPr>
                  <a:t>为</a:t>
                </a:r>
                <a:r>
                  <a:rPr lang="en-US" altLang="zh-CN" sz="2800" dirty="0">
                    <a:solidFill>
                      <a:schemeClr val="bg1"/>
                    </a:solidFill>
                    <a:latin typeface="等线" panose="02010600030101010101" charset="-122"/>
                    <a:ea typeface="等线" panose="02010600030101010101" charset="-122"/>
                  </a:rPr>
                  <a:t>0~1</a:t>
                </a:r>
                <a:r>
                  <a:rPr lang="zh-CN" altLang="en-US" sz="2800" dirty="0">
                    <a:solidFill>
                      <a:schemeClr val="bg1"/>
                    </a:solidFill>
                    <a:latin typeface="等线" panose="02010600030101010101" charset="-122"/>
                    <a:ea typeface="等线" panose="02010600030101010101" charset="-122"/>
                  </a:rPr>
                  <a:t>之间的参数，用以降低权重</a:t>
                </a:r>
                <a:endParaRPr lang="en-US" altLang="zh-CN" dirty="0">
                  <a:solidFill>
                    <a:schemeClr val="bg1"/>
                  </a:solidFill>
                </a:endParaRPr>
              </a:p>
              <a:p>
                <a:pPr lvl="0">
                  <a:lnSpc>
                    <a:spcPct val="90000"/>
                  </a:lnSpc>
                  <a:spcBef>
                    <a:spcPts val="1000"/>
                  </a:spcBef>
                  <a:defRPr/>
                </a:pPr>
                <a:endParaRPr lang="en-US" altLang="zh-CN" sz="2800" dirty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mc:Choice>
        <mc:Fallback>
          <p:sp>
            <p:nvSpPr>
              <p:cNvPr id="42" name="文本框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7218" y="1519578"/>
                <a:ext cx="10449403" cy="4611519"/>
              </a:xfrm>
              <a:prstGeom prst="rect">
                <a:avLst/>
              </a:prstGeom>
              <a:blipFill rotWithShape="1">
                <a:blip r:embed="rId1"/>
                <a:stretch>
                  <a:fillRect l="-2" t="-42" r="1" b="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31" name="等腰三角形 30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2" name="等腰三角形 31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33" name="矩形 32"/>
          <p:cNvSpPr/>
          <p:nvPr/>
        </p:nvSpPr>
        <p:spPr>
          <a:xfrm>
            <a:off x="1017388" y="409286"/>
            <a:ext cx="20185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Blinn-</a:t>
            </a:r>
            <a:r>
              <a:rPr lang="en-US" altLang="zh-CN" sz="2000" dirty="0" err="1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Phong</a:t>
            </a:r>
            <a:r>
              <a:rPr lang="zh-CN" altLang="en-US" sz="2000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光照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2" name="文本框 41"/>
              <p:cNvSpPr txBox="1"/>
              <p:nvPr/>
            </p:nvSpPr>
            <p:spPr>
              <a:xfrm>
                <a:off x="1237219" y="1519578"/>
                <a:ext cx="9717562" cy="22878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软阴影计算：从着色点向光源发射光线，类似光线步进。计算出的</a:t>
                </a:r>
                <a14:m>
                  <m:oMath xmlns:m="http://schemas.openxmlformats.org/officeDocument/2006/math"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𝑠ℎ𝑎𝑑𝑜𝑤</m:t>
                    </m:r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值越小，阴影越强。</a:t>
                </a:r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𝑠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ℎ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𝑎𝑑𝑜𝑤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=(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𝑘 ∗ 𝑑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) / 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𝑡</a:t>
                </a:r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14:m>
                  <m:oMath xmlns:m="http://schemas.openxmlformats.org/officeDocument/2006/math"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𝑑</m:t>
                    </m:r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越小，表示光线距离物体越近，阴影越强，</a:t>
                </a:r>
                <a14:m>
                  <m:oMath xmlns:m="http://schemas.openxmlformats.org/officeDocument/2006/math">
                    <m:r>
                      <a:rPr kumimoji="0" lang="en-US" altLang="zh-CN" sz="2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charset="-122"/>
                        <a:cs typeface="+mn-cs"/>
                      </a:rPr>
                      <m:t>𝑡</m:t>
                    </m:r>
                  </m:oMath>
                </a14:m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越大，则前述光与物距离对阴影影响越小。</a:t>
                </a:r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mc:Choice>
        <mc:Fallback>
          <p:sp>
            <p:nvSpPr>
              <p:cNvPr id="42" name="文本框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7219" y="1519578"/>
                <a:ext cx="9717562" cy="2287806"/>
              </a:xfrm>
              <a:prstGeom prst="rect">
                <a:avLst/>
              </a:prstGeom>
              <a:blipFill rotWithShape="1">
                <a:blip r:embed="rId1"/>
                <a:stretch>
                  <a:fillRect l="-2" t="-84" r="4" b="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035" y="4112163"/>
            <a:ext cx="5450296" cy="21215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432655" y="2773161"/>
            <a:ext cx="1326690" cy="4633450"/>
            <a:chOff x="5432655" y="1299961"/>
            <a:chExt cx="1326690" cy="4633450"/>
          </a:xfrm>
        </p:grpSpPr>
        <p:sp>
          <p:nvSpPr>
            <p:cNvPr id="3" name="Freeform 6"/>
            <p:cNvSpPr/>
            <p:nvPr/>
          </p:nvSpPr>
          <p:spPr bwMode="auto">
            <a:xfrm>
              <a:off x="5432655" y="1299961"/>
              <a:ext cx="1326690" cy="1533859"/>
            </a:xfrm>
            <a:custGeom>
              <a:avLst/>
              <a:gdLst>
                <a:gd name="T0" fmla="*/ 286 w 422"/>
                <a:gd name="T1" fmla="*/ 488 h 488"/>
                <a:gd name="T2" fmla="*/ 422 w 422"/>
                <a:gd name="T3" fmla="*/ 31 h 488"/>
                <a:gd name="T4" fmla="*/ 211 w 422"/>
                <a:gd name="T5" fmla="*/ 0 h 488"/>
                <a:gd name="T6" fmla="*/ 0 w 422"/>
                <a:gd name="T7" fmla="*/ 31 h 488"/>
                <a:gd name="T8" fmla="*/ 136 w 422"/>
                <a:gd name="T9" fmla="*/ 488 h 488"/>
                <a:gd name="T10" fmla="*/ 211 w 422"/>
                <a:gd name="T11" fmla="*/ 477 h 488"/>
                <a:gd name="T12" fmla="*/ 286 w 422"/>
                <a:gd name="T13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488"/>
                  </a:moveTo>
                  <a:cubicBezTo>
                    <a:pt x="422" y="31"/>
                    <a:pt x="422" y="31"/>
                    <a:pt x="422" y="31"/>
                  </a:cubicBezTo>
                  <a:cubicBezTo>
                    <a:pt x="355" y="11"/>
                    <a:pt x="284" y="0"/>
                    <a:pt x="211" y="0"/>
                  </a:cubicBezTo>
                  <a:cubicBezTo>
                    <a:pt x="138" y="0"/>
                    <a:pt x="67" y="11"/>
                    <a:pt x="0" y="31"/>
                  </a:cubicBezTo>
                  <a:cubicBezTo>
                    <a:pt x="136" y="488"/>
                    <a:pt x="136" y="488"/>
                    <a:pt x="136" y="488"/>
                  </a:cubicBezTo>
                  <a:cubicBezTo>
                    <a:pt x="160" y="481"/>
                    <a:pt x="185" y="477"/>
                    <a:pt x="211" y="477"/>
                  </a:cubicBezTo>
                  <a:cubicBezTo>
                    <a:pt x="237" y="477"/>
                    <a:pt x="262" y="481"/>
                    <a:pt x="286" y="48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A9995">
                    <a:alpha val="0"/>
                  </a:srgbClr>
                </a:gs>
                <a:gs pos="100000">
                  <a:srgbClr val="54D0CA"/>
                </a:gs>
              </a:gsLst>
              <a:lin ang="5400000" scaled="1"/>
              <a:tileRect/>
            </a:gradFill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Freeform 11"/>
            <p:cNvSpPr/>
            <p:nvPr/>
          </p:nvSpPr>
          <p:spPr bwMode="auto">
            <a:xfrm>
              <a:off x="5432655" y="4399552"/>
              <a:ext cx="1326690" cy="1533859"/>
            </a:xfrm>
            <a:custGeom>
              <a:avLst/>
              <a:gdLst>
                <a:gd name="T0" fmla="*/ 286 w 422"/>
                <a:gd name="T1" fmla="*/ 0 h 488"/>
                <a:gd name="T2" fmla="*/ 422 w 422"/>
                <a:gd name="T3" fmla="*/ 457 h 488"/>
                <a:gd name="T4" fmla="*/ 211 w 422"/>
                <a:gd name="T5" fmla="*/ 488 h 488"/>
                <a:gd name="T6" fmla="*/ 0 w 422"/>
                <a:gd name="T7" fmla="*/ 457 h 488"/>
                <a:gd name="T8" fmla="*/ 136 w 422"/>
                <a:gd name="T9" fmla="*/ 0 h 488"/>
                <a:gd name="T10" fmla="*/ 211 w 422"/>
                <a:gd name="T11" fmla="*/ 11 h 488"/>
                <a:gd name="T12" fmla="*/ 286 w 422"/>
                <a:gd name="T13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0"/>
                  </a:moveTo>
                  <a:cubicBezTo>
                    <a:pt x="422" y="457"/>
                    <a:pt x="422" y="457"/>
                    <a:pt x="422" y="457"/>
                  </a:cubicBezTo>
                  <a:cubicBezTo>
                    <a:pt x="355" y="478"/>
                    <a:pt x="284" y="488"/>
                    <a:pt x="211" y="488"/>
                  </a:cubicBezTo>
                  <a:cubicBezTo>
                    <a:pt x="138" y="488"/>
                    <a:pt x="67" y="478"/>
                    <a:pt x="0" y="45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60" y="7"/>
                    <a:pt x="185" y="11"/>
                    <a:pt x="211" y="11"/>
                  </a:cubicBezTo>
                  <a:cubicBezTo>
                    <a:pt x="237" y="11"/>
                    <a:pt x="262" y="7"/>
                    <a:pt x="286" y="0"/>
                  </a:cubicBezTo>
                  <a:close/>
                </a:path>
              </a:pathLst>
            </a:custGeom>
            <a:noFill/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 rot="19561713">
            <a:off x="5432655" y="2773161"/>
            <a:ext cx="1326690" cy="4633450"/>
            <a:chOff x="5436625" y="2733907"/>
            <a:chExt cx="1326690" cy="4633450"/>
          </a:xfrm>
          <a:solidFill>
            <a:srgbClr val="29FFFF"/>
          </a:solidFill>
        </p:grpSpPr>
        <p:sp>
          <p:nvSpPr>
            <p:cNvPr id="6" name="Freeform 6"/>
            <p:cNvSpPr/>
            <p:nvPr/>
          </p:nvSpPr>
          <p:spPr bwMode="auto">
            <a:xfrm>
              <a:off x="5436625" y="2733907"/>
              <a:ext cx="1326690" cy="1533859"/>
            </a:xfrm>
            <a:custGeom>
              <a:avLst/>
              <a:gdLst>
                <a:gd name="T0" fmla="*/ 286 w 422"/>
                <a:gd name="T1" fmla="*/ 488 h 488"/>
                <a:gd name="T2" fmla="*/ 422 w 422"/>
                <a:gd name="T3" fmla="*/ 31 h 488"/>
                <a:gd name="T4" fmla="*/ 211 w 422"/>
                <a:gd name="T5" fmla="*/ 0 h 488"/>
                <a:gd name="T6" fmla="*/ 0 w 422"/>
                <a:gd name="T7" fmla="*/ 31 h 488"/>
                <a:gd name="T8" fmla="*/ 136 w 422"/>
                <a:gd name="T9" fmla="*/ 488 h 488"/>
                <a:gd name="T10" fmla="*/ 211 w 422"/>
                <a:gd name="T11" fmla="*/ 477 h 488"/>
                <a:gd name="T12" fmla="*/ 286 w 422"/>
                <a:gd name="T13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488"/>
                  </a:moveTo>
                  <a:cubicBezTo>
                    <a:pt x="422" y="31"/>
                    <a:pt x="422" y="31"/>
                    <a:pt x="422" y="31"/>
                  </a:cubicBezTo>
                  <a:cubicBezTo>
                    <a:pt x="355" y="11"/>
                    <a:pt x="284" y="0"/>
                    <a:pt x="211" y="0"/>
                  </a:cubicBezTo>
                  <a:cubicBezTo>
                    <a:pt x="138" y="0"/>
                    <a:pt x="67" y="11"/>
                    <a:pt x="0" y="31"/>
                  </a:cubicBezTo>
                  <a:cubicBezTo>
                    <a:pt x="136" y="488"/>
                    <a:pt x="136" y="488"/>
                    <a:pt x="136" y="488"/>
                  </a:cubicBezTo>
                  <a:cubicBezTo>
                    <a:pt x="160" y="481"/>
                    <a:pt x="185" y="477"/>
                    <a:pt x="211" y="477"/>
                  </a:cubicBezTo>
                  <a:cubicBezTo>
                    <a:pt x="237" y="477"/>
                    <a:pt x="262" y="481"/>
                    <a:pt x="286" y="48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A9995">
                    <a:alpha val="0"/>
                  </a:srgbClr>
                </a:gs>
                <a:gs pos="100000">
                  <a:srgbClr val="54D0CA"/>
                </a:gs>
              </a:gsLst>
              <a:lin ang="5400000" scaled="1"/>
              <a:tileRect/>
            </a:gradFill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  <p:sp>
          <p:nvSpPr>
            <p:cNvPr id="7" name="Freeform 11"/>
            <p:cNvSpPr/>
            <p:nvPr/>
          </p:nvSpPr>
          <p:spPr bwMode="auto">
            <a:xfrm>
              <a:off x="5436625" y="5833498"/>
              <a:ext cx="1326690" cy="1533859"/>
            </a:xfrm>
            <a:custGeom>
              <a:avLst/>
              <a:gdLst>
                <a:gd name="T0" fmla="*/ 286 w 422"/>
                <a:gd name="T1" fmla="*/ 0 h 488"/>
                <a:gd name="T2" fmla="*/ 422 w 422"/>
                <a:gd name="T3" fmla="*/ 457 h 488"/>
                <a:gd name="T4" fmla="*/ 211 w 422"/>
                <a:gd name="T5" fmla="*/ 488 h 488"/>
                <a:gd name="T6" fmla="*/ 0 w 422"/>
                <a:gd name="T7" fmla="*/ 457 h 488"/>
                <a:gd name="T8" fmla="*/ 136 w 422"/>
                <a:gd name="T9" fmla="*/ 0 h 488"/>
                <a:gd name="T10" fmla="*/ 211 w 422"/>
                <a:gd name="T11" fmla="*/ 11 h 488"/>
                <a:gd name="T12" fmla="*/ 286 w 422"/>
                <a:gd name="T13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0"/>
                  </a:moveTo>
                  <a:cubicBezTo>
                    <a:pt x="422" y="457"/>
                    <a:pt x="422" y="457"/>
                    <a:pt x="422" y="457"/>
                  </a:cubicBezTo>
                  <a:cubicBezTo>
                    <a:pt x="355" y="478"/>
                    <a:pt x="284" y="488"/>
                    <a:pt x="211" y="488"/>
                  </a:cubicBezTo>
                  <a:cubicBezTo>
                    <a:pt x="138" y="488"/>
                    <a:pt x="67" y="478"/>
                    <a:pt x="0" y="45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60" y="7"/>
                    <a:pt x="185" y="11"/>
                    <a:pt x="211" y="11"/>
                  </a:cubicBezTo>
                  <a:cubicBezTo>
                    <a:pt x="237" y="11"/>
                    <a:pt x="262" y="7"/>
                    <a:pt x="286" y="0"/>
                  </a:cubicBezTo>
                  <a:close/>
                </a:path>
              </a:pathLst>
            </a:custGeom>
            <a:noFill/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 rot="17516888">
            <a:off x="5432655" y="2773161"/>
            <a:ext cx="1326690" cy="4633450"/>
            <a:chOff x="5436625" y="2733907"/>
            <a:chExt cx="1326690" cy="4633450"/>
          </a:xfrm>
          <a:solidFill>
            <a:srgbClr val="29FFFF"/>
          </a:solidFill>
        </p:grpSpPr>
        <p:sp>
          <p:nvSpPr>
            <p:cNvPr id="9" name="Freeform 6"/>
            <p:cNvSpPr/>
            <p:nvPr/>
          </p:nvSpPr>
          <p:spPr bwMode="auto">
            <a:xfrm>
              <a:off x="5436625" y="2733907"/>
              <a:ext cx="1326690" cy="1533859"/>
            </a:xfrm>
            <a:custGeom>
              <a:avLst/>
              <a:gdLst>
                <a:gd name="T0" fmla="*/ 286 w 422"/>
                <a:gd name="T1" fmla="*/ 488 h 488"/>
                <a:gd name="T2" fmla="*/ 422 w 422"/>
                <a:gd name="T3" fmla="*/ 31 h 488"/>
                <a:gd name="T4" fmla="*/ 211 w 422"/>
                <a:gd name="T5" fmla="*/ 0 h 488"/>
                <a:gd name="T6" fmla="*/ 0 w 422"/>
                <a:gd name="T7" fmla="*/ 31 h 488"/>
                <a:gd name="T8" fmla="*/ 136 w 422"/>
                <a:gd name="T9" fmla="*/ 488 h 488"/>
                <a:gd name="T10" fmla="*/ 211 w 422"/>
                <a:gd name="T11" fmla="*/ 477 h 488"/>
                <a:gd name="T12" fmla="*/ 286 w 422"/>
                <a:gd name="T13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488"/>
                  </a:moveTo>
                  <a:cubicBezTo>
                    <a:pt x="422" y="31"/>
                    <a:pt x="422" y="31"/>
                    <a:pt x="422" y="31"/>
                  </a:cubicBezTo>
                  <a:cubicBezTo>
                    <a:pt x="355" y="11"/>
                    <a:pt x="284" y="0"/>
                    <a:pt x="211" y="0"/>
                  </a:cubicBezTo>
                  <a:cubicBezTo>
                    <a:pt x="138" y="0"/>
                    <a:pt x="67" y="11"/>
                    <a:pt x="0" y="31"/>
                  </a:cubicBezTo>
                  <a:cubicBezTo>
                    <a:pt x="136" y="488"/>
                    <a:pt x="136" y="488"/>
                    <a:pt x="136" y="488"/>
                  </a:cubicBezTo>
                  <a:cubicBezTo>
                    <a:pt x="160" y="481"/>
                    <a:pt x="185" y="477"/>
                    <a:pt x="211" y="477"/>
                  </a:cubicBezTo>
                  <a:cubicBezTo>
                    <a:pt x="237" y="477"/>
                    <a:pt x="262" y="481"/>
                    <a:pt x="286" y="48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A9995">
                    <a:alpha val="0"/>
                  </a:srgbClr>
                </a:gs>
                <a:gs pos="100000">
                  <a:srgbClr val="54D0CA"/>
                </a:gs>
              </a:gsLst>
              <a:lin ang="5400000" scaled="1"/>
              <a:tileRect/>
            </a:gradFill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Freeform 11"/>
            <p:cNvSpPr/>
            <p:nvPr/>
          </p:nvSpPr>
          <p:spPr bwMode="auto">
            <a:xfrm>
              <a:off x="5436625" y="5833498"/>
              <a:ext cx="1326690" cy="1533859"/>
            </a:xfrm>
            <a:custGeom>
              <a:avLst/>
              <a:gdLst>
                <a:gd name="T0" fmla="*/ 286 w 422"/>
                <a:gd name="T1" fmla="*/ 0 h 488"/>
                <a:gd name="T2" fmla="*/ 422 w 422"/>
                <a:gd name="T3" fmla="*/ 457 h 488"/>
                <a:gd name="T4" fmla="*/ 211 w 422"/>
                <a:gd name="T5" fmla="*/ 488 h 488"/>
                <a:gd name="T6" fmla="*/ 0 w 422"/>
                <a:gd name="T7" fmla="*/ 457 h 488"/>
                <a:gd name="T8" fmla="*/ 136 w 422"/>
                <a:gd name="T9" fmla="*/ 0 h 488"/>
                <a:gd name="T10" fmla="*/ 211 w 422"/>
                <a:gd name="T11" fmla="*/ 11 h 488"/>
                <a:gd name="T12" fmla="*/ 286 w 422"/>
                <a:gd name="T13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0"/>
                  </a:moveTo>
                  <a:cubicBezTo>
                    <a:pt x="422" y="457"/>
                    <a:pt x="422" y="457"/>
                    <a:pt x="422" y="457"/>
                  </a:cubicBezTo>
                  <a:cubicBezTo>
                    <a:pt x="355" y="478"/>
                    <a:pt x="284" y="488"/>
                    <a:pt x="211" y="488"/>
                  </a:cubicBezTo>
                  <a:cubicBezTo>
                    <a:pt x="138" y="488"/>
                    <a:pt x="67" y="478"/>
                    <a:pt x="0" y="45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60" y="7"/>
                    <a:pt x="185" y="11"/>
                    <a:pt x="211" y="11"/>
                  </a:cubicBezTo>
                  <a:cubicBezTo>
                    <a:pt x="237" y="11"/>
                    <a:pt x="262" y="7"/>
                    <a:pt x="286" y="0"/>
                  </a:cubicBezTo>
                  <a:close/>
                </a:path>
              </a:pathLst>
            </a:custGeom>
            <a:noFill/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 rot="4091255">
            <a:off x="5432655" y="2773160"/>
            <a:ext cx="1326690" cy="4633450"/>
            <a:chOff x="5436625" y="2733907"/>
            <a:chExt cx="1326690" cy="4633450"/>
          </a:xfrm>
          <a:solidFill>
            <a:srgbClr val="29FFFF"/>
          </a:solidFill>
        </p:grpSpPr>
        <p:sp>
          <p:nvSpPr>
            <p:cNvPr id="12" name="Freeform 6"/>
            <p:cNvSpPr/>
            <p:nvPr/>
          </p:nvSpPr>
          <p:spPr bwMode="auto">
            <a:xfrm>
              <a:off x="5436625" y="2733907"/>
              <a:ext cx="1326690" cy="1533859"/>
            </a:xfrm>
            <a:custGeom>
              <a:avLst/>
              <a:gdLst>
                <a:gd name="T0" fmla="*/ 286 w 422"/>
                <a:gd name="T1" fmla="*/ 488 h 488"/>
                <a:gd name="T2" fmla="*/ 422 w 422"/>
                <a:gd name="T3" fmla="*/ 31 h 488"/>
                <a:gd name="T4" fmla="*/ 211 w 422"/>
                <a:gd name="T5" fmla="*/ 0 h 488"/>
                <a:gd name="T6" fmla="*/ 0 w 422"/>
                <a:gd name="T7" fmla="*/ 31 h 488"/>
                <a:gd name="T8" fmla="*/ 136 w 422"/>
                <a:gd name="T9" fmla="*/ 488 h 488"/>
                <a:gd name="T10" fmla="*/ 211 w 422"/>
                <a:gd name="T11" fmla="*/ 477 h 488"/>
                <a:gd name="T12" fmla="*/ 286 w 422"/>
                <a:gd name="T13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488"/>
                  </a:moveTo>
                  <a:cubicBezTo>
                    <a:pt x="422" y="31"/>
                    <a:pt x="422" y="31"/>
                    <a:pt x="422" y="31"/>
                  </a:cubicBezTo>
                  <a:cubicBezTo>
                    <a:pt x="355" y="11"/>
                    <a:pt x="284" y="0"/>
                    <a:pt x="211" y="0"/>
                  </a:cubicBezTo>
                  <a:cubicBezTo>
                    <a:pt x="138" y="0"/>
                    <a:pt x="67" y="11"/>
                    <a:pt x="0" y="31"/>
                  </a:cubicBezTo>
                  <a:cubicBezTo>
                    <a:pt x="136" y="488"/>
                    <a:pt x="136" y="488"/>
                    <a:pt x="136" y="488"/>
                  </a:cubicBezTo>
                  <a:cubicBezTo>
                    <a:pt x="160" y="481"/>
                    <a:pt x="185" y="477"/>
                    <a:pt x="211" y="477"/>
                  </a:cubicBezTo>
                  <a:cubicBezTo>
                    <a:pt x="237" y="477"/>
                    <a:pt x="262" y="481"/>
                    <a:pt x="286" y="48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A9995">
                    <a:alpha val="0"/>
                  </a:srgbClr>
                </a:gs>
                <a:gs pos="100000">
                  <a:srgbClr val="54D0CA"/>
                </a:gs>
              </a:gsLst>
              <a:lin ang="5400000" scaled="1"/>
              <a:tileRect/>
            </a:gradFill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5436625" y="5833498"/>
              <a:ext cx="1326690" cy="1533859"/>
            </a:xfrm>
            <a:custGeom>
              <a:avLst/>
              <a:gdLst>
                <a:gd name="T0" fmla="*/ 286 w 422"/>
                <a:gd name="T1" fmla="*/ 0 h 488"/>
                <a:gd name="T2" fmla="*/ 422 w 422"/>
                <a:gd name="T3" fmla="*/ 457 h 488"/>
                <a:gd name="T4" fmla="*/ 211 w 422"/>
                <a:gd name="T5" fmla="*/ 488 h 488"/>
                <a:gd name="T6" fmla="*/ 0 w 422"/>
                <a:gd name="T7" fmla="*/ 457 h 488"/>
                <a:gd name="T8" fmla="*/ 136 w 422"/>
                <a:gd name="T9" fmla="*/ 0 h 488"/>
                <a:gd name="T10" fmla="*/ 211 w 422"/>
                <a:gd name="T11" fmla="*/ 11 h 488"/>
                <a:gd name="T12" fmla="*/ 286 w 422"/>
                <a:gd name="T13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0"/>
                  </a:moveTo>
                  <a:cubicBezTo>
                    <a:pt x="422" y="457"/>
                    <a:pt x="422" y="457"/>
                    <a:pt x="422" y="457"/>
                  </a:cubicBezTo>
                  <a:cubicBezTo>
                    <a:pt x="355" y="478"/>
                    <a:pt x="284" y="488"/>
                    <a:pt x="211" y="488"/>
                  </a:cubicBezTo>
                  <a:cubicBezTo>
                    <a:pt x="138" y="488"/>
                    <a:pt x="67" y="478"/>
                    <a:pt x="0" y="45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60" y="7"/>
                    <a:pt x="185" y="11"/>
                    <a:pt x="211" y="11"/>
                  </a:cubicBezTo>
                  <a:cubicBezTo>
                    <a:pt x="237" y="11"/>
                    <a:pt x="262" y="7"/>
                    <a:pt x="286" y="0"/>
                  </a:cubicBezTo>
                  <a:close/>
                </a:path>
              </a:pathLst>
            </a:custGeom>
            <a:noFill/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 rot="2046430">
            <a:off x="5432655" y="2773160"/>
            <a:ext cx="1326690" cy="4633450"/>
            <a:chOff x="5436625" y="2733907"/>
            <a:chExt cx="1326690" cy="4633450"/>
          </a:xfrm>
          <a:solidFill>
            <a:srgbClr val="29FFFF"/>
          </a:solidFill>
        </p:grpSpPr>
        <p:sp>
          <p:nvSpPr>
            <p:cNvPr id="15" name="Freeform 6"/>
            <p:cNvSpPr/>
            <p:nvPr/>
          </p:nvSpPr>
          <p:spPr bwMode="auto">
            <a:xfrm>
              <a:off x="5436625" y="2733907"/>
              <a:ext cx="1326690" cy="1533859"/>
            </a:xfrm>
            <a:custGeom>
              <a:avLst/>
              <a:gdLst>
                <a:gd name="T0" fmla="*/ 286 w 422"/>
                <a:gd name="T1" fmla="*/ 488 h 488"/>
                <a:gd name="T2" fmla="*/ 422 w 422"/>
                <a:gd name="T3" fmla="*/ 31 h 488"/>
                <a:gd name="T4" fmla="*/ 211 w 422"/>
                <a:gd name="T5" fmla="*/ 0 h 488"/>
                <a:gd name="T6" fmla="*/ 0 w 422"/>
                <a:gd name="T7" fmla="*/ 31 h 488"/>
                <a:gd name="T8" fmla="*/ 136 w 422"/>
                <a:gd name="T9" fmla="*/ 488 h 488"/>
                <a:gd name="T10" fmla="*/ 211 w 422"/>
                <a:gd name="T11" fmla="*/ 477 h 488"/>
                <a:gd name="T12" fmla="*/ 286 w 422"/>
                <a:gd name="T13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488"/>
                  </a:moveTo>
                  <a:cubicBezTo>
                    <a:pt x="422" y="31"/>
                    <a:pt x="422" y="31"/>
                    <a:pt x="422" y="31"/>
                  </a:cubicBezTo>
                  <a:cubicBezTo>
                    <a:pt x="355" y="11"/>
                    <a:pt x="284" y="0"/>
                    <a:pt x="211" y="0"/>
                  </a:cubicBezTo>
                  <a:cubicBezTo>
                    <a:pt x="138" y="0"/>
                    <a:pt x="67" y="11"/>
                    <a:pt x="0" y="31"/>
                  </a:cubicBezTo>
                  <a:cubicBezTo>
                    <a:pt x="136" y="488"/>
                    <a:pt x="136" y="488"/>
                    <a:pt x="136" y="488"/>
                  </a:cubicBezTo>
                  <a:cubicBezTo>
                    <a:pt x="160" y="481"/>
                    <a:pt x="185" y="477"/>
                    <a:pt x="211" y="477"/>
                  </a:cubicBezTo>
                  <a:cubicBezTo>
                    <a:pt x="237" y="477"/>
                    <a:pt x="262" y="481"/>
                    <a:pt x="286" y="48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A9995">
                    <a:alpha val="0"/>
                  </a:srgbClr>
                </a:gs>
                <a:gs pos="100000">
                  <a:srgbClr val="54D0CA"/>
                </a:gs>
              </a:gsLst>
              <a:lin ang="5400000" scaled="1"/>
              <a:tileRect/>
            </a:gradFill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Freeform 11"/>
            <p:cNvSpPr/>
            <p:nvPr/>
          </p:nvSpPr>
          <p:spPr bwMode="auto">
            <a:xfrm>
              <a:off x="5436625" y="5833498"/>
              <a:ext cx="1326690" cy="1533859"/>
            </a:xfrm>
            <a:custGeom>
              <a:avLst/>
              <a:gdLst>
                <a:gd name="T0" fmla="*/ 286 w 422"/>
                <a:gd name="T1" fmla="*/ 0 h 488"/>
                <a:gd name="T2" fmla="*/ 422 w 422"/>
                <a:gd name="T3" fmla="*/ 457 h 488"/>
                <a:gd name="T4" fmla="*/ 211 w 422"/>
                <a:gd name="T5" fmla="*/ 488 h 488"/>
                <a:gd name="T6" fmla="*/ 0 w 422"/>
                <a:gd name="T7" fmla="*/ 457 h 488"/>
                <a:gd name="T8" fmla="*/ 136 w 422"/>
                <a:gd name="T9" fmla="*/ 0 h 488"/>
                <a:gd name="T10" fmla="*/ 211 w 422"/>
                <a:gd name="T11" fmla="*/ 11 h 488"/>
                <a:gd name="T12" fmla="*/ 286 w 422"/>
                <a:gd name="T13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0"/>
                  </a:moveTo>
                  <a:cubicBezTo>
                    <a:pt x="422" y="457"/>
                    <a:pt x="422" y="457"/>
                    <a:pt x="422" y="457"/>
                  </a:cubicBezTo>
                  <a:cubicBezTo>
                    <a:pt x="355" y="478"/>
                    <a:pt x="284" y="488"/>
                    <a:pt x="211" y="488"/>
                  </a:cubicBezTo>
                  <a:cubicBezTo>
                    <a:pt x="138" y="488"/>
                    <a:pt x="67" y="478"/>
                    <a:pt x="0" y="45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60" y="7"/>
                    <a:pt x="185" y="11"/>
                    <a:pt x="211" y="11"/>
                  </a:cubicBezTo>
                  <a:cubicBezTo>
                    <a:pt x="237" y="11"/>
                    <a:pt x="262" y="7"/>
                    <a:pt x="286" y="0"/>
                  </a:cubicBezTo>
                  <a:close/>
                </a:path>
              </a:pathLst>
            </a:custGeom>
            <a:noFill/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5406067" y="4399954"/>
            <a:ext cx="1379866" cy="1379866"/>
          </a:xfrm>
          <a:prstGeom prst="ellipse">
            <a:avLst/>
          </a:prstGeom>
          <a:noFill/>
          <a:ln w="25400">
            <a:gradFill>
              <a:gsLst>
                <a:gs pos="0">
                  <a:srgbClr val="54D0CA"/>
                </a:gs>
                <a:gs pos="100000">
                  <a:srgbClr val="2A9995"/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chemeClr val="lt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011760" y="40123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项目简介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872500" y="258002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场景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615662" y="196651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光照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669394" y="257464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烟雾效果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05814" y="401231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天空元素的丰富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549440" y="4873082"/>
            <a:ext cx="10931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dirty="0">
                <a:solidFill>
                  <a:prstClr val="white"/>
                </a:solidFill>
              </a:rPr>
              <a:t>CONTENT</a:t>
            </a:r>
            <a:endParaRPr lang="zh-CN" altLang="en-US" dirty="0">
              <a:solidFill>
                <a:prstClr val="white"/>
              </a:solidFill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31" name="等腰三角形 30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31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矩形 32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狗熊岭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4" grpId="0"/>
      <p:bldP spid="25" grpId="0"/>
      <p:bldP spid="26" grpId="0"/>
      <p:bldP spid="27" grpId="0"/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3"/>
          <p:cNvSpPr txBox="1">
            <a:spLocks noChangeArrowheads="1"/>
          </p:cNvSpPr>
          <p:nvPr/>
        </p:nvSpPr>
        <p:spPr bwMode="auto">
          <a:xfrm>
            <a:off x="5134760" y="3022503"/>
            <a:ext cx="3581728" cy="586957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dist"/>
            <a:r>
              <a:rPr lang="zh-CN" altLang="en-US" sz="3200" dirty="0">
                <a:solidFill>
                  <a:prstClr val="white"/>
                </a:solidFill>
                <a:effectLst/>
                <a:latin typeface="Calibri" panose="020F0502020204030204" pitchFamily="34" charset="0"/>
              </a:rPr>
              <a:t>烟雾效果</a:t>
            </a:r>
            <a:endParaRPr lang="zh-CN" altLang="en-US" sz="3200" dirty="0">
              <a:solidFill>
                <a:prstClr val="white"/>
              </a:solidFill>
              <a:effectLst/>
              <a:latin typeface="Calibri" panose="020F0502020204030204" pitchFamily="34" charset="0"/>
            </a:endParaRPr>
          </a:p>
        </p:txBody>
      </p:sp>
      <p:cxnSp>
        <p:nvCxnSpPr>
          <p:cNvPr id="56" name="Straight Connector 4"/>
          <p:cNvCxnSpPr/>
          <p:nvPr/>
        </p:nvCxnSpPr>
        <p:spPr>
          <a:xfrm>
            <a:off x="5210960" y="3638383"/>
            <a:ext cx="3612406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1"/>
          <p:cNvGrpSpPr/>
          <p:nvPr/>
        </p:nvGrpSpPr>
        <p:grpSpPr>
          <a:xfrm>
            <a:off x="-2982769" y="3616264"/>
            <a:ext cx="6950890" cy="7035260"/>
            <a:chOff x="4297681" y="2137013"/>
            <a:chExt cx="3596640" cy="3640296"/>
          </a:xfrm>
        </p:grpSpPr>
        <p:sp>
          <p:nvSpPr>
            <p:cNvPr id="65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700"/>
            <p:cNvSpPr/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701"/>
            <p:cNvSpPr/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703"/>
            <p:cNvSpPr/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-1" fmla="*/ 12868 w 12868"/>
                <a:gd name="connsiteY0-2" fmla="*/ 0 h 9028"/>
                <a:gd name="connsiteX1-3" fmla="*/ 10018 w 12868"/>
                <a:gd name="connsiteY1-4" fmla="*/ 386 h 9028"/>
                <a:gd name="connsiteX2-5" fmla="*/ 5140 w 12868"/>
                <a:gd name="connsiteY2-6" fmla="*/ 1461 h 9028"/>
                <a:gd name="connsiteX3-7" fmla="*/ 854 w 12868"/>
                <a:gd name="connsiteY3-8" fmla="*/ 2274 h 9028"/>
                <a:gd name="connsiteX4-9" fmla="*/ 0 w 12868"/>
                <a:gd name="connsiteY4-10" fmla="*/ 6055 h 9028"/>
                <a:gd name="connsiteX5-11" fmla="*/ 1724 w 12868"/>
                <a:gd name="connsiteY5-12" fmla="*/ 9028 h 9028"/>
                <a:gd name="connsiteX0-13" fmla="*/ 7785 w 7785"/>
                <a:gd name="connsiteY0-14" fmla="*/ 0 h 9572"/>
                <a:gd name="connsiteX1-15" fmla="*/ 3994 w 7785"/>
                <a:gd name="connsiteY1-16" fmla="*/ 1190 h 9572"/>
                <a:gd name="connsiteX2-17" fmla="*/ 664 w 7785"/>
                <a:gd name="connsiteY2-18" fmla="*/ 2091 h 9572"/>
                <a:gd name="connsiteX3-19" fmla="*/ 0 w 7785"/>
                <a:gd name="connsiteY3-20" fmla="*/ 6279 h 9572"/>
                <a:gd name="connsiteX4-21" fmla="*/ 1340 w 7785"/>
                <a:gd name="connsiteY4-22" fmla="*/ 9572 h 9572"/>
                <a:gd name="connsiteX0-23" fmla="*/ 5130 w 5130"/>
                <a:gd name="connsiteY0-24" fmla="*/ 0 h 8757"/>
                <a:gd name="connsiteX1-25" fmla="*/ 853 w 5130"/>
                <a:gd name="connsiteY1-26" fmla="*/ 941 h 8757"/>
                <a:gd name="connsiteX2-27" fmla="*/ 0 w 5130"/>
                <a:gd name="connsiteY2-28" fmla="*/ 5317 h 8757"/>
                <a:gd name="connsiteX3-29" fmla="*/ 1721 w 5130"/>
                <a:gd name="connsiteY3-30" fmla="*/ 8757 h 8757"/>
                <a:gd name="connsiteX0-31" fmla="*/ 1663 w 3355"/>
                <a:gd name="connsiteY0-32" fmla="*/ 0 h 8925"/>
                <a:gd name="connsiteX1-33" fmla="*/ 0 w 3355"/>
                <a:gd name="connsiteY1-34" fmla="*/ 4997 h 8925"/>
                <a:gd name="connsiteX2-35" fmla="*/ 3355 w 3355"/>
                <a:gd name="connsiteY2-36" fmla="*/ 8925 h 89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05"/>
            <p:cNvSpPr/>
            <p:nvPr/>
          </p:nvSpPr>
          <p:spPr bwMode="auto">
            <a:xfrm>
              <a:off x="5112461" y="2348476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-1" fmla="*/ 0 w 10000"/>
                <a:gd name="connsiteY0-2" fmla="*/ 5798 h 5798"/>
                <a:gd name="connsiteX1-3" fmla="*/ 0 w 10000"/>
                <a:gd name="connsiteY1-4" fmla="*/ 5798 h 5798"/>
                <a:gd name="connsiteX2-5" fmla="*/ 4953 w 10000"/>
                <a:gd name="connsiteY2-6" fmla="*/ 0 h 5798"/>
                <a:gd name="connsiteX3-7" fmla="*/ 4953 w 10000"/>
                <a:gd name="connsiteY3-8" fmla="*/ 0 h 5798"/>
                <a:gd name="connsiteX4-9" fmla="*/ 10000 w 10000"/>
                <a:gd name="connsiteY4-10" fmla="*/ 1092 h 5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06"/>
            <p:cNvSpPr/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7"/>
            <p:cNvSpPr/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08"/>
            <p:cNvSpPr/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-1" fmla="*/ 0 w 7538"/>
                <a:gd name="connsiteY0-2" fmla="*/ 0 h 10000"/>
                <a:gd name="connsiteX1-3" fmla="*/ 5503 w 7538"/>
                <a:gd name="connsiteY1-4" fmla="*/ 7817 h 10000"/>
                <a:gd name="connsiteX2-5" fmla="*/ 7538 w 7538"/>
                <a:gd name="connsiteY2-6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09"/>
            <p:cNvSpPr/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Line 713"/>
            <p:cNvSpPr>
              <a:spLocks noChangeShapeType="1"/>
            </p:cNvSpPr>
            <p:nvPr/>
          </p:nvSpPr>
          <p:spPr bwMode="auto">
            <a:xfrm flipH="1" flipV="1">
              <a:off x="6981510" y="2366234"/>
              <a:ext cx="237017" cy="63173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16"/>
            <p:cNvSpPr/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722"/>
            <p:cNvSpPr/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723"/>
            <p:cNvSpPr/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726"/>
            <p:cNvSpPr/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729"/>
            <p:cNvSpPr/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730"/>
            <p:cNvSpPr/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731"/>
            <p:cNvSpPr/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1"/>
          <p:cNvGrpSpPr/>
          <p:nvPr/>
        </p:nvGrpSpPr>
        <p:grpSpPr>
          <a:xfrm>
            <a:off x="9290190" y="-3412530"/>
            <a:ext cx="5803619" cy="5874063"/>
            <a:chOff x="4297681" y="2137013"/>
            <a:chExt cx="3596640" cy="3640296"/>
          </a:xfrm>
        </p:grpSpPr>
        <p:sp>
          <p:nvSpPr>
            <p:cNvPr id="100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700"/>
            <p:cNvSpPr/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701"/>
            <p:cNvSpPr/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703"/>
            <p:cNvSpPr/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-1" fmla="*/ 12868 w 12868"/>
                <a:gd name="connsiteY0-2" fmla="*/ 0 h 9028"/>
                <a:gd name="connsiteX1-3" fmla="*/ 10018 w 12868"/>
                <a:gd name="connsiteY1-4" fmla="*/ 386 h 9028"/>
                <a:gd name="connsiteX2-5" fmla="*/ 5140 w 12868"/>
                <a:gd name="connsiteY2-6" fmla="*/ 1461 h 9028"/>
                <a:gd name="connsiteX3-7" fmla="*/ 854 w 12868"/>
                <a:gd name="connsiteY3-8" fmla="*/ 2274 h 9028"/>
                <a:gd name="connsiteX4-9" fmla="*/ 0 w 12868"/>
                <a:gd name="connsiteY4-10" fmla="*/ 6055 h 9028"/>
                <a:gd name="connsiteX5-11" fmla="*/ 1724 w 12868"/>
                <a:gd name="connsiteY5-12" fmla="*/ 9028 h 9028"/>
                <a:gd name="connsiteX0-13" fmla="*/ 7785 w 7785"/>
                <a:gd name="connsiteY0-14" fmla="*/ 0 h 9572"/>
                <a:gd name="connsiteX1-15" fmla="*/ 3994 w 7785"/>
                <a:gd name="connsiteY1-16" fmla="*/ 1190 h 9572"/>
                <a:gd name="connsiteX2-17" fmla="*/ 664 w 7785"/>
                <a:gd name="connsiteY2-18" fmla="*/ 2091 h 9572"/>
                <a:gd name="connsiteX3-19" fmla="*/ 0 w 7785"/>
                <a:gd name="connsiteY3-20" fmla="*/ 6279 h 9572"/>
                <a:gd name="connsiteX4-21" fmla="*/ 1340 w 7785"/>
                <a:gd name="connsiteY4-22" fmla="*/ 9572 h 9572"/>
                <a:gd name="connsiteX0-23" fmla="*/ 5130 w 5130"/>
                <a:gd name="connsiteY0-24" fmla="*/ 0 h 8757"/>
                <a:gd name="connsiteX1-25" fmla="*/ 853 w 5130"/>
                <a:gd name="connsiteY1-26" fmla="*/ 941 h 8757"/>
                <a:gd name="connsiteX2-27" fmla="*/ 0 w 5130"/>
                <a:gd name="connsiteY2-28" fmla="*/ 5317 h 8757"/>
                <a:gd name="connsiteX3-29" fmla="*/ 1721 w 5130"/>
                <a:gd name="connsiteY3-30" fmla="*/ 8757 h 8757"/>
                <a:gd name="connsiteX0-31" fmla="*/ 1663 w 3355"/>
                <a:gd name="connsiteY0-32" fmla="*/ 0 h 8925"/>
                <a:gd name="connsiteX1-33" fmla="*/ 0 w 3355"/>
                <a:gd name="connsiteY1-34" fmla="*/ 4997 h 8925"/>
                <a:gd name="connsiteX2-35" fmla="*/ 3355 w 3355"/>
                <a:gd name="connsiteY2-36" fmla="*/ 8925 h 89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705"/>
            <p:cNvSpPr/>
            <p:nvPr/>
          </p:nvSpPr>
          <p:spPr bwMode="auto">
            <a:xfrm>
              <a:off x="5114925" y="2340343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-1" fmla="*/ 0 w 10000"/>
                <a:gd name="connsiteY0-2" fmla="*/ 5798 h 5798"/>
                <a:gd name="connsiteX1-3" fmla="*/ 0 w 10000"/>
                <a:gd name="connsiteY1-4" fmla="*/ 5798 h 5798"/>
                <a:gd name="connsiteX2-5" fmla="*/ 4953 w 10000"/>
                <a:gd name="connsiteY2-6" fmla="*/ 0 h 5798"/>
                <a:gd name="connsiteX3-7" fmla="*/ 4953 w 10000"/>
                <a:gd name="connsiteY3-8" fmla="*/ 0 h 5798"/>
                <a:gd name="connsiteX4-9" fmla="*/ 10000 w 10000"/>
                <a:gd name="connsiteY4-10" fmla="*/ 1092 h 5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706"/>
            <p:cNvSpPr/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707"/>
            <p:cNvSpPr/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708"/>
            <p:cNvSpPr/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-1" fmla="*/ 0 w 7538"/>
                <a:gd name="connsiteY0-2" fmla="*/ 0 h 10000"/>
                <a:gd name="connsiteX1-3" fmla="*/ 5503 w 7538"/>
                <a:gd name="connsiteY1-4" fmla="*/ 7817 h 10000"/>
                <a:gd name="connsiteX2-5" fmla="*/ 7538 w 7538"/>
                <a:gd name="connsiteY2-6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709"/>
            <p:cNvSpPr/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Line 713"/>
            <p:cNvSpPr>
              <a:spLocks noChangeShapeType="1"/>
            </p:cNvSpPr>
            <p:nvPr/>
          </p:nvSpPr>
          <p:spPr bwMode="auto">
            <a:xfrm flipH="1" flipV="1">
              <a:off x="6972417" y="2367473"/>
              <a:ext cx="242415" cy="63049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716"/>
            <p:cNvSpPr/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22"/>
            <p:cNvSpPr/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23"/>
            <p:cNvSpPr/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726"/>
            <p:cNvSpPr/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729"/>
            <p:cNvSpPr/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30"/>
            <p:cNvSpPr/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731"/>
            <p:cNvSpPr/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553195" y="2109078"/>
            <a:ext cx="3784653" cy="771623"/>
            <a:chOff x="2553195" y="2109078"/>
            <a:chExt cx="3784653" cy="771623"/>
          </a:xfrm>
        </p:grpSpPr>
        <p:sp>
          <p:nvSpPr>
            <p:cNvPr id="54" name="Rectangle 1"/>
            <p:cNvSpPr/>
            <p:nvPr/>
          </p:nvSpPr>
          <p:spPr>
            <a:xfrm>
              <a:off x="2553195" y="2115243"/>
              <a:ext cx="3784653" cy="759293"/>
            </a:xfrm>
            <a:prstGeom prst="rect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3"/>
            <p:cNvSpPr txBox="1">
              <a:spLocks noChangeArrowheads="1"/>
            </p:cNvSpPr>
            <p:nvPr/>
          </p:nvSpPr>
          <p:spPr bwMode="auto">
            <a:xfrm>
              <a:off x="5134760" y="2109078"/>
              <a:ext cx="774482" cy="771623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dist"/>
              <a:r>
                <a:rPr lang="en-US" altLang="ko-KR" dirty="0">
                  <a:solidFill>
                    <a:prstClr val="white"/>
                  </a:solidFill>
                  <a:effectLst/>
                  <a:latin typeface="Calibri" panose="020F0502020204030204" pitchFamily="34" charset="0"/>
                </a:rPr>
                <a:t>04</a:t>
              </a:r>
              <a:endParaRPr lang="en-US" altLang="ko-KR" dirty="0">
                <a:solidFill>
                  <a:prstClr val="white"/>
                </a:solidFill>
                <a:effectLst/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49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组合 57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59" name="等腰三角形 58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等腰三角形 59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1" name="矩形 60"/>
          <p:cNvSpPr/>
          <p:nvPr/>
        </p:nvSpPr>
        <p:spPr>
          <a:xfrm>
            <a:off x="1017388" y="409286"/>
            <a:ext cx="12682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烟雾效果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56383" y="1320379"/>
            <a:ext cx="4273835" cy="2807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这里采用了体积雾的方法来实现烟雾效果，基本原理就是在计算好的几何体内，按照几乎相同的步长进行步进操作，按照一定的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噪声算法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对像素增加不透明度，并且按照当前点到几何体表面的距离进行着色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。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8" name="图片 2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489221" y="1318380"/>
            <a:ext cx="5901055" cy="307721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447675" y="5203223"/>
            <a:ext cx="6094428" cy="4991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为了防止烟雾过浓，在最后进行一个削减操作。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36" name="等腰三角形 35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等腰三角形 36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17388" y="409286"/>
            <a:ext cx="12682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烟雾效果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8" name="图片 1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82650" y="2271906"/>
            <a:ext cx="5213350" cy="299212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357973" y="2271271"/>
            <a:ext cx="5306060" cy="299275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017388" y="240383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前</a:t>
            </a:r>
            <a:endParaRPr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6579910" y="240383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后</a:t>
            </a:r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1017388" y="138378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效果对比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54" name="等腰三角形 53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等腰三角形 54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矩形 55"/>
          <p:cNvSpPr/>
          <p:nvPr/>
        </p:nvSpPr>
        <p:spPr>
          <a:xfrm>
            <a:off x="1017388" y="409286"/>
            <a:ext cx="12682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烟雾效果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17388" y="1168924"/>
            <a:ext cx="1817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添加滤镜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61224" y="2051672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使用简单的代码就可以添加各种画面效果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6" name="图片 1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b="4317"/>
          <a:stretch>
            <a:fillRect/>
          </a:stretch>
        </p:blipFill>
        <p:spPr>
          <a:xfrm>
            <a:off x="1017388" y="2743704"/>
            <a:ext cx="4381500" cy="605155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7" name="图片 1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-8085" r="33149"/>
          <a:stretch>
            <a:fillRect/>
          </a:stretch>
        </p:blipFill>
        <p:spPr>
          <a:xfrm>
            <a:off x="1017388" y="4099279"/>
            <a:ext cx="2995295" cy="551815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580387" y="504350"/>
            <a:ext cx="4566920" cy="274256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 l="1985" t="1193" r="1698"/>
          <a:stretch>
            <a:fillRect/>
          </a:stretch>
        </p:blipFill>
        <p:spPr>
          <a:xfrm>
            <a:off x="6580387" y="3429000"/>
            <a:ext cx="4621530" cy="278638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rcRect l="3402" t="24687"/>
          <a:stretch>
            <a:fillRect/>
          </a:stretch>
        </p:blipFill>
        <p:spPr>
          <a:xfrm>
            <a:off x="4604084" y="4990465"/>
            <a:ext cx="2849245" cy="1700530"/>
          </a:xfrm>
          <a:prstGeom prst="rect">
            <a:avLst/>
          </a:prstGeom>
          <a:ln>
            <a:solidFill>
              <a:srgbClr val="000000"/>
            </a:solidFill>
          </a:ln>
        </p:spPr>
      </p:pic>
      <p:cxnSp>
        <p:nvCxnSpPr>
          <p:cNvPr id="21" name="直接连接符 20"/>
          <p:cNvCxnSpPr/>
          <p:nvPr/>
        </p:nvCxnSpPr>
        <p:spPr>
          <a:xfrm flipH="1">
            <a:off x="4604084" y="4462462"/>
            <a:ext cx="2185670" cy="509905"/>
          </a:xfrm>
          <a:prstGeom prst="line">
            <a:avLst/>
          </a:prstGeom>
          <a:noFill/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cxnSp>
        <p:nvCxnSpPr>
          <p:cNvPr id="22" name="直接连接符 21"/>
          <p:cNvCxnSpPr/>
          <p:nvPr/>
        </p:nvCxnSpPr>
        <p:spPr>
          <a:xfrm>
            <a:off x="6789754" y="4462462"/>
            <a:ext cx="647065" cy="546100"/>
          </a:xfrm>
          <a:prstGeom prst="line">
            <a:avLst/>
          </a:prstGeom>
          <a:noFill/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3"/>
          <p:cNvSpPr txBox="1">
            <a:spLocks noChangeArrowheads="1"/>
          </p:cNvSpPr>
          <p:nvPr/>
        </p:nvSpPr>
        <p:spPr bwMode="auto">
          <a:xfrm>
            <a:off x="5134760" y="3022503"/>
            <a:ext cx="3581728" cy="586957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dist"/>
            <a:r>
              <a:rPr lang="zh-CN" altLang="en-US" sz="3200" dirty="0">
                <a:solidFill>
                  <a:prstClr val="white"/>
                </a:solidFill>
                <a:effectLst/>
                <a:latin typeface="Calibri" panose="020F0502020204030204" pitchFamily="34" charset="0"/>
              </a:rPr>
              <a:t>天空元素的丰富</a:t>
            </a:r>
            <a:endParaRPr lang="zh-CN" altLang="en-US" sz="3200" dirty="0">
              <a:solidFill>
                <a:prstClr val="white"/>
              </a:solidFill>
              <a:effectLst/>
              <a:latin typeface="Calibri" panose="020F0502020204030204" pitchFamily="34" charset="0"/>
            </a:endParaRPr>
          </a:p>
        </p:txBody>
      </p:sp>
      <p:cxnSp>
        <p:nvCxnSpPr>
          <p:cNvPr id="56" name="Straight Connector 4"/>
          <p:cNvCxnSpPr/>
          <p:nvPr/>
        </p:nvCxnSpPr>
        <p:spPr>
          <a:xfrm>
            <a:off x="5210960" y="3638383"/>
            <a:ext cx="3612406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3"/>
          <p:cNvSpPr txBox="1">
            <a:spLocks noChangeArrowheads="1"/>
          </p:cNvSpPr>
          <p:nvPr/>
        </p:nvSpPr>
        <p:spPr bwMode="auto">
          <a:xfrm>
            <a:off x="5157548" y="3806437"/>
            <a:ext cx="3927476" cy="30995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Calibri" panose="020F0502020204030204" pitchFamily="34" charset="0"/>
              </a:rPr>
              <a:t>01-1. </a:t>
            </a:r>
            <a:r>
              <a:rPr lang="zh-CN" altLang="en-US" sz="1400" b="0" dirty="0">
                <a:solidFill>
                  <a:prstClr val="white">
                    <a:lumMod val="95000"/>
                  </a:prstClr>
                </a:solidFill>
                <a:effectLst/>
                <a:latin typeface="Calibri" panose="020F0502020204030204" pitchFamily="34" charset="0"/>
              </a:rPr>
              <a:t>添加太阳强光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0" name="Rectangle 3"/>
          <p:cNvSpPr txBox="1">
            <a:spLocks noChangeArrowheads="1"/>
          </p:cNvSpPr>
          <p:nvPr/>
        </p:nvSpPr>
        <p:spPr bwMode="auto">
          <a:xfrm>
            <a:off x="5157548" y="4125525"/>
            <a:ext cx="3927476" cy="30995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Calibri" panose="020F0502020204030204" pitchFamily="34" charset="0"/>
              </a:rPr>
              <a:t>01-2.</a:t>
            </a:r>
            <a:r>
              <a:rPr lang="zh-CN" altLang="en-US" sz="1400" b="0" dirty="0">
                <a:solidFill>
                  <a:prstClr val="white">
                    <a:lumMod val="95000"/>
                  </a:prstClr>
                </a:solidFill>
                <a:effectLst/>
                <a:latin typeface="Calibri" panose="020F0502020204030204" pitchFamily="34" charset="0"/>
              </a:rPr>
              <a:t>添加大气透视效果</a:t>
            </a:r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Calibri" panose="020F0502020204030204" pitchFamily="34" charset="0"/>
              </a:rPr>
              <a:t> 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1" name="Rectangle 3"/>
          <p:cNvSpPr txBox="1">
            <a:spLocks noChangeArrowheads="1"/>
          </p:cNvSpPr>
          <p:nvPr/>
        </p:nvSpPr>
        <p:spPr bwMode="auto">
          <a:xfrm>
            <a:off x="5157548" y="4435087"/>
            <a:ext cx="3927476" cy="30995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Calibri" panose="020F0502020204030204" pitchFamily="34" charset="0"/>
              </a:rPr>
              <a:t>01-3. </a:t>
            </a:r>
            <a:r>
              <a:rPr lang="zh-CN" altLang="en-US" sz="1400" b="0" dirty="0">
                <a:solidFill>
                  <a:prstClr val="white">
                    <a:lumMod val="95000"/>
                  </a:prstClr>
                </a:solidFill>
                <a:effectLst/>
                <a:latin typeface="Calibri" panose="020F0502020204030204" pitchFamily="34" charset="0"/>
              </a:rPr>
              <a:t>添加云朵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Calibri" panose="020F0502020204030204" pitchFamily="34" charset="0"/>
            </a:endParaRPr>
          </a:p>
        </p:txBody>
      </p:sp>
      <p:grpSp>
        <p:nvGrpSpPr>
          <p:cNvPr id="64" name="Group 1"/>
          <p:cNvGrpSpPr/>
          <p:nvPr/>
        </p:nvGrpSpPr>
        <p:grpSpPr>
          <a:xfrm>
            <a:off x="-2982769" y="3616264"/>
            <a:ext cx="6950890" cy="7035260"/>
            <a:chOff x="4297681" y="2137013"/>
            <a:chExt cx="3596640" cy="3640296"/>
          </a:xfrm>
        </p:grpSpPr>
        <p:sp>
          <p:nvSpPr>
            <p:cNvPr id="65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700"/>
            <p:cNvSpPr/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701"/>
            <p:cNvSpPr/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703"/>
            <p:cNvSpPr/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-1" fmla="*/ 12868 w 12868"/>
                <a:gd name="connsiteY0-2" fmla="*/ 0 h 9028"/>
                <a:gd name="connsiteX1-3" fmla="*/ 10018 w 12868"/>
                <a:gd name="connsiteY1-4" fmla="*/ 386 h 9028"/>
                <a:gd name="connsiteX2-5" fmla="*/ 5140 w 12868"/>
                <a:gd name="connsiteY2-6" fmla="*/ 1461 h 9028"/>
                <a:gd name="connsiteX3-7" fmla="*/ 854 w 12868"/>
                <a:gd name="connsiteY3-8" fmla="*/ 2274 h 9028"/>
                <a:gd name="connsiteX4-9" fmla="*/ 0 w 12868"/>
                <a:gd name="connsiteY4-10" fmla="*/ 6055 h 9028"/>
                <a:gd name="connsiteX5-11" fmla="*/ 1724 w 12868"/>
                <a:gd name="connsiteY5-12" fmla="*/ 9028 h 9028"/>
                <a:gd name="connsiteX0-13" fmla="*/ 7785 w 7785"/>
                <a:gd name="connsiteY0-14" fmla="*/ 0 h 9572"/>
                <a:gd name="connsiteX1-15" fmla="*/ 3994 w 7785"/>
                <a:gd name="connsiteY1-16" fmla="*/ 1190 h 9572"/>
                <a:gd name="connsiteX2-17" fmla="*/ 664 w 7785"/>
                <a:gd name="connsiteY2-18" fmla="*/ 2091 h 9572"/>
                <a:gd name="connsiteX3-19" fmla="*/ 0 w 7785"/>
                <a:gd name="connsiteY3-20" fmla="*/ 6279 h 9572"/>
                <a:gd name="connsiteX4-21" fmla="*/ 1340 w 7785"/>
                <a:gd name="connsiteY4-22" fmla="*/ 9572 h 9572"/>
                <a:gd name="connsiteX0-23" fmla="*/ 5130 w 5130"/>
                <a:gd name="connsiteY0-24" fmla="*/ 0 h 8757"/>
                <a:gd name="connsiteX1-25" fmla="*/ 853 w 5130"/>
                <a:gd name="connsiteY1-26" fmla="*/ 941 h 8757"/>
                <a:gd name="connsiteX2-27" fmla="*/ 0 w 5130"/>
                <a:gd name="connsiteY2-28" fmla="*/ 5317 h 8757"/>
                <a:gd name="connsiteX3-29" fmla="*/ 1721 w 5130"/>
                <a:gd name="connsiteY3-30" fmla="*/ 8757 h 8757"/>
                <a:gd name="connsiteX0-31" fmla="*/ 1663 w 3355"/>
                <a:gd name="connsiteY0-32" fmla="*/ 0 h 8925"/>
                <a:gd name="connsiteX1-33" fmla="*/ 0 w 3355"/>
                <a:gd name="connsiteY1-34" fmla="*/ 4997 h 8925"/>
                <a:gd name="connsiteX2-35" fmla="*/ 3355 w 3355"/>
                <a:gd name="connsiteY2-36" fmla="*/ 8925 h 89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05"/>
            <p:cNvSpPr/>
            <p:nvPr/>
          </p:nvSpPr>
          <p:spPr bwMode="auto">
            <a:xfrm>
              <a:off x="5112461" y="2348476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-1" fmla="*/ 0 w 10000"/>
                <a:gd name="connsiteY0-2" fmla="*/ 5798 h 5798"/>
                <a:gd name="connsiteX1-3" fmla="*/ 0 w 10000"/>
                <a:gd name="connsiteY1-4" fmla="*/ 5798 h 5798"/>
                <a:gd name="connsiteX2-5" fmla="*/ 4953 w 10000"/>
                <a:gd name="connsiteY2-6" fmla="*/ 0 h 5798"/>
                <a:gd name="connsiteX3-7" fmla="*/ 4953 w 10000"/>
                <a:gd name="connsiteY3-8" fmla="*/ 0 h 5798"/>
                <a:gd name="connsiteX4-9" fmla="*/ 10000 w 10000"/>
                <a:gd name="connsiteY4-10" fmla="*/ 1092 h 5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06"/>
            <p:cNvSpPr/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7"/>
            <p:cNvSpPr/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08"/>
            <p:cNvSpPr/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-1" fmla="*/ 0 w 7538"/>
                <a:gd name="connsiteY0-2" fmla="*/ 0 h 10000"/>
                <a:gd name="connsiteX1-3" fmla="*/ 5503 w 7538"/>
                <a:gd name="connsiteY1-4" fmla="*/ 7817 h 10000"/>
                <a:gd name="connsiteX2-5" fmla="*/ 7538 w 7538"/>
                <a:gd name="connsiteY2-6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09"/>
            <p:cNvSpPr/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Line 713"/>
            <p:cNvSpPr>
              <a:spLocks noChangeShapeType="1"/>
            </p:cNvSpPr>
            <p:nvPr/>
          </p:nvSpPr>
          <p:spPr bwMode="auto">
            <a:xfrm flipH="1" flipV="1">
              <a:off x="6981510" y="2366234"/>
              <a:ext cx="237017" cy="63173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16"/>
            <p:cNvSpPr/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722"/>
            <p:cNvSpPr/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723"/>
            <p:cNvSpPr/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726"/>
            <p:cNvSpPr/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729"/>
            <p:cNvSpPr/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730"/>
            <p:cNvSpPr/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731"/>
            <p:cNvSpPr/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1"/>
          <p:cNvGrpSpPr/>
          <p:nvPr/>
        </p:nvGrpSpPr>
        <p:grpSpPr>
          <a:xfrm>
            <a:off x="9290190" y="-3412530"/>
            <a:ext cx="5803619" cy="5874063"/>
            <a:chOff x="4297681" y="2137013"/>
            <a:chExt cx="3596640" cy="3640296"/>
          </a:xfrm>
        </p:grpSpPr>
        <p:sp>
          <p:nvSpPr>
            <p:cNvPr id="100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700"/>
            <p:cNvSpPr/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701"/>
            <p:cNvSpPr/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703"/>
            <p:cNvSpPr/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-1" fmla="*/ 12868 w 12868"/>
                <a:gd name="connsiteY0-2" fmla="*/ 0 h 9028"/>
                <a:gd name="connsiteX1-3" fmla="*/ 10018 w 12868"/>
                <a:gd name="connsiteY1-4" fmla="*/ 386 h 9028"/>
                <a:gd name="connsiteX2-5" fmla="*/ 5140 w 12868"/>
                <a:gd name="connsiteY2-6" fmla="*/ 1461 h 9028"/>
                <a:gd name="connsiteX3-7" fmla="*/ 854 w 12868"/>
                <a:gd name="connsiteY3-8" fmla="*/ 2274 h 9028"/>
                <a:gd name="connsiteX4-9" fmla="*/ 0 w 12868"/>
                <a:gd name="connsiteY4-10" fmla="*/ 6055 h 9028"/>
                <a:gd name="connsiteX5-11" fmla="*/ 1724 w 12868"/>
                <a:gd name="connsiteY5-12" fmla="*/ 9028 h 9028"/>
                <a:gd name="connsiteX0-13" fmla="*/ 7785 w 7785"/>
                <a:gd name="connsiteY0-14" fmla="*/ 0 h 9572"/>
                <a:gd name="connsiteX1-15" fmla="*/ 3994 w 7785"/>
                <a:gd name="connsiteY1-16" fmla="*/ 1190 h 9572"/>
                <a:gd name="connsiteX2-17" fmla="*/ 664 w 7785"/>
                <a:gd name="connsiteY2-18" fmla="*/ 2091 h 9572"/>
                <a:gd name="connsiteX3-19" fmla="*/ 0 w 7785"/>
                <a:gd name="connsiteY3-20" fmla="*/ 6279 h 9572"/>
                <a:gd name="connsiteX4-21" fmla="*/ 1340 w 7785"/>
                <a:gd name="connsiteY4-22" fmla="*/ 9572 h 9572"/>
                <a:gd name="connsiteX0-23" fmla="*/ 5130 w 5130"/>
                <a:gd name="connsiteY0-24" fmla="*/ 0 h 8757"/>
                <a:gd name="connsiteX1-25" fmla="*/ 853 w 5130"/>
                <a:gd name="connsiteY1-26" fmla="*/ 941 h 8757"/>
                <a:gd name="connsiteX2-27" fmla="*/ 0 w 5130"/>
                <a:gd name="connsiteY2-28" fmla="*/ 5317 h 8757"/>
                <a:gd name="connsiteX3-29" fmla="*/ 1721 w 5130"/>
                <a:gd name="connsiteY3-30" fmla="*/ 8757 h 8757"/>
                <a:gd name="connsiteX0-31" fmla="*/ 1663 w 3355"/>
                <a:gd name="connsiteY0-32" fmla="*/ 0 h 8925"/>
                <a:gd name="connsiteX1-33" fmla="*/ 0 w 3355"/>
                <a:gd name="connsiteY1-34" fmla="*/ 4997 h 8925"/>
                <a:gd name="connsiteX2-35" fmla="*/ 3355 w 3355"/>
                <a:gd name="connsiteY2-36" fmla="*/ 8925 h 89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705"/>
            <p:cNvSpPr/>
            <p:nvPr/>
          </p:nvSpPr>
          <p:spPr bwMode="auto">
            <a:xfrm>
              <a:off x="5114925" y="2340343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-1" fmla="*/ 0 w 10000"/>
                <a:gd name="connsiteY0-2" fmla="*/ 5798 h 5798"/>
                <a:gd name="connsiteX1-3" fmla="*/ 0 w 10000"/>
                <a:gd name="connsiteY1-4" fmla="*/ 5798 h 5798"/>
                <a:gd name="connsiteX2-5" fmla="*/ 4953 w 10000"/>
                <a:gd name="connsiteY2-6" fmla="*/ 0 h 5798"/>
                <a:gd name="connsiteX3-7" fmla="*/ 4953 w 10000"/>
                <a:gd name="connsiteY3-8" fmla="*/ 0 h 5798"/>
                <a:gd name="connsiteX4-9" fmla="*/ 10000 w 10000"/>
                <a:gd name="connsiteY4-10" fmla="*/ 1092 h 5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706"/>
            <p:cNvSpPr/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707"/>
            <p:cNvSpPr/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708"/>
            <p:cNvSpPr/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-1" fmla="*/ 0 w 7538"/>
                <a:gd name="connsiteY0-2" fmla="*/ 0 h 10000"/>
                <a:gd name="connsiteX1-3" fmla="*/ 5503 w 7538"/>
                <a:gd name="connsiteY1-4" fmla="*/ 7817 h 10000"/>
                <a:gd name="connsiteX2-5" fmla="*/ 7538 w 7538"/>
                <a:gd name="connsiteY2-6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709"/>
            <p:cNvSpPr/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Line 713"/>
            <p:cNvSpPr>
              <a:spLocks noChangeShapeType="1"/>
            </p:cNvSpPr>
            <p:nvPr/>
          </p:nvSpPr>
          <p:spPr bwMode="auto">
            <a:xfrm flipH="1" flipV="1">
              <a:off x="6972417" y="2367473"/>
              <a:ext cx="242415" cy="63049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716"/>
            <p:cNvSpPr/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22"/>
            <p:cNvSpPr/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23"/>
            <p:cNvSpPr/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726"/>
            <p:cNvSpPr/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729"/>
            <p:cNvSpPr/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30"/>
            <p:cNvSpPr/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731"/>
            <p:cNvSpPr/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553195" y="2109078"/>
            <a:ext cx="3784653" cy="771623"/>
            <a:chOff x="2553195" y="2109078"/>
            <a:chExt cx="3784653" cy="771623"/>
          </a:xfrm>
        </p:grpSpPr>
        <p:sp>
          <p:nvSpPr>
            <p:cNvPr id="54" name="Rectangle 1"/>
            <p:cNvSpPr/>
            <p:nvPr/>
          </p:nvSpPr>
          <p:spPr>
            <a:xfrm>
              <a:off x="2553195" y="2115243"/>
              <a:ext cx="3784653" cy="759293"/>
            </a:xfrm>
            <a:prstGeom prst="rect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3"/>
            <p:cNvSpPr txBox="1">
              <a:spLocks noChangeArrowheads="1"/>
            </p:cNvSpPr>
            <p:nvPr/>
          </p:nvSpPr>
          <p:spPr bwMode="auto">
            <a:xfrm>
              <a:off x="5134760" y="2109078"/>
              <a:ext cx="774482" cy="771623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dist"/>
              <a:r>
                <a:rPr lang="en-US" altLang="ko-KR" dirty="0">
                  <a:solidFill>
                    <a:prstClr val="white"/>
                  </a:solidFill>
                  <a:effectLst/>
                  <a:latin typeface="Calibri" panose="020F0502020204030204" pitchFamily="34" charset="0"/>
                </a:rPr>
                <a:t>05</a:t>
              </a:r>
              <a:endParaRPr lang="en-US" altLang="ko-KR" dirty="0">
                <a:solidFill>
                  <a:prstClr val="white"/>
                </a:solidFill>
                <a:effectLst/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99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99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9" grpId="0"/>
      <p:bldP spid="60" grpId="0"/>
      <p:bldP spid="6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组合 14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47" name="等腰三角形 14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等腰三角形 14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9" name="矩形 148"/>
          <p:cNvSpPr/>
          <p:nvPr/>
        </p:nvSpPr>
        <p:spPr>
          <a:xfrm>
            <a:off x="1017388" y="409286"/>
            <a:ext cx="40414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天空元素的丰富</a:t>
            </a:r>
            <a:r>
              <a:rPr lang="en-US" altLang="zh-CN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——</a:t>
            </a:r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添加太阳强光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812304" y="1597857"/>
            <a:ext cx="8123548" cy="3662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/>
            </a:pP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首先根据太阳光线方向与光线方向计算出太阳强光的范围。</a:t>
            </a:r>
            <a:endParaRPr kumimoji="0" lang="en-US" altLang="zh-CN" sz="2400" b="0" i="0" u="none" strike="noStrike" kern="1200" cap="none" spc="1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/>
            </a:pP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然后依据范围渲染出太阳轮廓，但此时的太阳颜色太过单调，我们再为其添加一点橙色，还原现实中越靠近太阳越耀眼，偏远处颜色柔和。</a:t>
            </a:r>
            <a:endParaRPr kumimoji="0" lang="zh-CN" altLang="en-US" sz="2400" b="0" i="0" u="none" strike="noStrike" kern="1200" cap="none" spc="1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/>
            </a:pPr>
            <a:r>
              <a:rPr kumimoji="0" lang="en-US" altLang="zh-CN" sz="2400" b="0" i="0" u="none" strike="noStrike" kern="1200" cap="none" spc="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pow()</a:t>
            </a: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函数作用：次数越高，效果越不明显，次数越低，效果越明显</a:t>
            </a:r>
            <a:endParaRPr kumimoji="0" lang="zh-CN" altLang="en-US" sz="2400" b="0" i="0" u="none" strike="noStrike" kern="1200" cap="none" spc="1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组合 14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47" name="等腰三角形 14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8" name="等腰三角形 14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49" name="矩形 148"/>
          <p:cNvSpPr/>
          <p:nvPr/>
        </p:nvSpPr>
        <p:spPr>
          <a:xfrm>
            <a:off x="1017388" y="409286"/>
            <a:ext cx="40414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天空元素的丰富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——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添加太阳强光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95866" y="1158043"/>
            <a:ext cx="8123548" cy="522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defRPr/>
            </a:pP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效果对比</a:t>
            </a:r>
            <a:endParaRPr kumimoji="0" lang="zh-CN" altLang="en-US" sz="2400" b="0" i="0" u="none" strike="noStrike" kern="1200" cap="none" spc="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48287" y="1837624"/>
            <a:ext cx="60944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1" i="0" u="none" strike="noStrike" kern="1200" cap="none" spc="2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增加了太阳强光效果</a:t>
            </a:r>
            <a:endParaRPr kumimoji="0" lang="zh-CN" altLang="en-US" sz="2000" b="1" i="0" u="none" strike="noStrike" kern="1200" cap="none" spc="2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17388" y="1837624"/>
            <a:ext cx="63206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000" b="1" spc="200" dirty="0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rPr>
              <a:t>未</a:t>
            </a:r>
            <a:r>
              <a:rPr kumimoji="0" lang="zh-CN" altLang="en-US" sz="2000" b="1" i="0" u="none" strike="noStrike" kern="1200" cap="none" spc="2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增加效果</a:t>
            </a:r>
            <a:endParaRPr kumimoji="0" lang="zh-CN" altLang="en-US" sz="2000" b="1" i="0" u="none" strike="noStrike" kern="1200" cap="none" spc="2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51205" y="2395220"/>
            <a:ext cx="5221605" cy="29489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548120" y="2386330"/>
            <a:ext cx="5276215" cy="2982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组合 14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47" name="等腰三角形 14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8" name="等腰三角形 14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49" name="矩形 148"/>
          <p:cNvSpPr/>
          <p:nvPr/>
        </p:nvSpPr>
        <p:spPr>
          <a:xfrm>
            <a:off x="1017388" y="409286"/>
            <a:ext cx="44967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天空元素的丰富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——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添加大气透视效果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199561" y="1891385"/>
            <a:ext cx="9273618" cy="34058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/>
            </a:pP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首先简要介绍一下什么是大气透视，大气透视是指从远处观看大气对物体外观的影响。随着物体与观看者之间的距离增加，物体与其背景之间的对比度降低，并且物体内的任何标记或细节的对比度也降低。物体的颜色也变得不那么饱和，并转向背景颜色。我们实现的时候用</a:t>
            </a:r>
            <a:r>
              <a:rPr kumimoji="0" lang="en-US" altLang="zh-CN" sz="2400" b="0" i="0" u="none" strike="noStrike" kern="1200" cap="none" spc="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exp()</a:t>
            </a: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函数，实现了步进速度由快变慢，贴合实际，即我们观察的近端，透视效果微乎其微，远端，对比度降到降到最低，几乎贴近背景颜色。</a:t>
            </a:r>
            <a:endParaRPr kumimoji="0" lang="zh-CN" altLang="en-US" sz="2400" b="0" i="0" u="none" strike="noStrike" kern="1200" cap="none" spc="1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组合 14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47" name="等腰三角形 14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8" name="等腰三角形 14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49" name="矩形 148"/>
          <p:cNvSpPr/>
          <p:nvPr/>
        </p:nvSpPr>
        <p:spPr>
          <a:xfrm>
            <a:off x="1017388" y="409286"/>
            <a:ext cx="45544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天空元素的丰富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——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添加大气透视效果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95866" y="1158043"/>
            <a:ext cx="8123548" cy="522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效果对比</a:t>
            </a:r>
            <a:endParaRPr kumimoji="0" lang="zh-CN" altLang="en-US" sz="2400" b="0" i="0" u="none" strike="noStrike" kern="1200" cap="none" spc="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76567" y="2029141"/>
            <a:ext cx="60944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000" b="1" spc="20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添加了大气透视效果</a:t>
            </a:r>
            <a:endParaRPr kumimoji="0" lang="zh-CN" altLang="en-US" sz="2000" b="1" i="0" u="none" strike="noStrike" kern="1200" cap="none" spc="2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17388" y="2051582"/>
            <a:ext cx="63206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000" b="1" spc="20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未添加大气透视</a:t>
            </a:r>
            <a:endParaRPr kumimoji="0" lang="zh-CN" altLang="en-US" sz="2000" b="1" i="0" u="none" strike="noStrike" kern="1200" cap="none" spc="2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71278" y="6045045"/>
            <a:ext cx="94621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我们可以发现森林的远端相比未添加效果之前变得模糊起来，更加贴合实际。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64870" y="2702560"/>
            <a:ext cx="5230495" cy="29565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494780" y="2702560"/>
            <a:ext cx="5330825" cy="29565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组合 14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47" name="等腰三角形 14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8" name="等腰三角形 14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49" name="矩形 148"/>
          <p:cNvSpPr/>
          <p:nvPr/>
        </p:nvSpPr>
        <p:spPr>
          <a:xfrm>
            <a:off x="1017388" y="409286"/>
            <a:ext cx="347082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天空元素的丰富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——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添加云朵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199561" y="1891385"/>
            <a:ext cx="9273618" cy="3310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/>
            </a:pP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这里首先给出所要添加云朵的平面</a:t>
            </a:r>
            <a:r>
              <a:rPr kumimoji="0" lang="en-US" altLang="zh-CN" sz="2400" b="0" i="0" u="none" strike="noStrike" kern="1200" cap="none" spc="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plane</a:t>
            </a: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，然后再计算出其方向向量。</a:t>
            </a:r>
            <a:endParaRPr kumimoji="0" lang="zh-CN" altLang="en-US" sz="2400" b="0" i="0" u="none" strike="noStrike" kern="1200" cap="none" spc="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/>
            </a:pPr>
            <a:r>
              <a:rPr kumimoji="0" lang="en-US" altLang="zh-CN" sz="2400" b="0" i="0" u="none" strike="noStrike" kern="1200" cap="none" spc="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fbm()</a:t>
            </a: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函数：用来生成有起伏且连续的云朵。</a:t>
            </a:r>
            <a:endParaRPr kumimoji="0" lang="zh-CN" altLang="en-US" sz="2400" b="0" i="0" u="none" strike="noStrike" kern="1200" cap="none" spc="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/>
            </a:pPr>
            <a:r>
              <a:rPr kumimoji="0" lang="en-US" altLang="zh-CN" sz="2400" b="0" i="0" u="none" strike="noStrike" kern="1200" cap="none" spc="15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smoothstep</a:t>
            </a:r>
            <a:r>
              <a:rPr kumimoji="0" lang="en-US" altLang="zh-CN" sz="2400" b="0" i="0" u="none" strike="noStrike" kern="1200" cap="none" spc="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()</a:t>
            </a: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函数：在我们规定好的范围内进行平滑的插值，在整个天空布满云朵。</a:t>
            </a:r>
            <a:endParaRPr kumimoji="0" lang="zh-CN" altLang="en-US" sz="2400" b="0" i="0" u="none" strike="noStrike" kern="1200" cap="none" spc="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/>
            </a:pP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最后对云朵也要进行大气透视效果的添加，使其贴合实际。</a:t>
            </a:r>
            <a:endParaRPr kumimoji="0" lang="zh-CN" altLang="en-US" sz="2400" b="0" i="0" u="none" strike="noStrike" kern="1200" cap="none" spc="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3"/>
          <p:cNvSpPr txBox="1">
            <a:spLocks noChangeArrowheads="1"/>
          </p:cNvSpPr>
          <p:nvPr/>
        </p:nvSpPr>
        <p:spPr bwMode="auto">
          <a:xfrm>
            <a:off x="5134760" y="3022503"/>
            <a:ext cx="3581728" cy="586957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dist"/>
            <a:r>
              <a:rPr lang="zh-CN" altLang="en-US" sz="3200" dirty="0">
                <a:solidFill>
                  <a:prstClr val="white"/>
                </a:solidFill>
                <a:effectLst/>
                <a:latin typeface="Calibri" panose="020F0502020204030204" pitchFamily="34" charset="0"/>
              </a:rPr>
              <a:t>项目简介</a:t>
            </a:r>
            <a:endParaRPr lang="zh-CN" altLang="en-US" sz="3200" dirty="0">
              <a:solidFill>
                <a:prstClr val="white"/>
              </a:solidFill>
              <a:effectLst/>
              <a:latin typeface="Calibri" panose="020F0502020204030204" pitchFamily="34" charset="0"/>
            </a:endParaRPr>
          </a:p>
        </p:txBody>
      </p:sp>
      <p:cxnSp>
        <p:nvCxnSpPr>
          <p:cNvPr id="56" name="Straight Connector 4"/>
          <p:cNvCxnSpPr/>
          <p:nvPr/>
        </p:nvCxnSpPr>
        <p:spPr>
          <a:xfrm>
            <a:off x="5210960" y="3638383"/>
            <a:ext cx="3612406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1"/>
          <p:cNvGrpSpPr/>
          <p:nvPr/>
        </p:nvGrpSpPr>
        <p:grpSpPr>
          <a:xfrm>
            <a:off x="-2982769" y="3616264"/>
            <a:ext cx="6950890" cy="7035260"/>
            <a:chOff x="4297681" y="2137013"/>
            <a:chExt cx="3596640" cy="3640296"/>
          </a:xfrm>
        </p:grpSpPr>
        <p:sp>
          <p:nvSpPr>
            <p:cNvPr id="65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700"/>
            <p:cNvSpPr/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701"/>
            <p:cNvSpPr/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703"/>
            <p:cNvSpPr/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-1" fmla="*/ 12868 w 12868"/>
                <a:gd name="connsiteY0-2" fmla="*/ 0 h 9028"/>
                <a:gd name="connsiteX1-3" fmla="*/ 10018 w 12868"/>
                <a:gd name="connsiteY1-4" fmla="*/ 386 h 9028"/>
                <a:gd name="connsiteX2-5" fmla="*/ 5140 w 12868"/>
                <a:gd name="connsiteY2-6" fmla="*/ 1461 h 9028"/>
                <a:gd name="connsiteX3-7" fmla="*/ 854 w 12868"/>
                <a:gd name="connsiteY3-8" fmla="*/ 2274 h 9028"/>
                <a:gd name="connsiteX4-9" fmla="*/ 0 w 12868"/>
                <a:gd name="connsiteY4-10" fmla="*/ 6055 h 9028"/>
                <a:gd name="connsiteX5-11" fmla="*/ 1724 w 12868"/>
                <a:gd name="connsiteY5-12" fmla="*/ 9028 h 9028"/>
                <a:gd name="connsiteX0-13" fmla="*/ 7785 w 7785"/>
                <a:gd name="connsiteY0-14" fmla="*/ 0 h 9572"/>
                <a:gd name="connsiteX1-15" fmla="*/ 3994 w 7785"/>
                <a:gd name="connsiteY1-16" fmla="*/ 1190 h 9572"/>
                <a:gd name="connsiteX2-17" fmla="*/ 664 w 7785"/>
                <a:gd name="connsiteY2-18" fmla="*/ 2091 h 9572"/>
                <a:gd name="connsiteX3-19" fmla="*/ 0 w 7785"/>
                <a:gd name="connsiteY3-20" fmla="*/ 6279 h 9572"/>
                <a:gd name="connsiteX4-21" fmla="*/ 1340 w 7785"/>
                <a:gd name="connsiteY4-22" fmla="*/ 9572 h 9572"/>
                <a:gd name="connsiteX0-23" fmla="*/ 5130 w 5130"/>
                <a:gd name="connsiteY0-24" fmla="*/ 0 h 8757"/>
                <a:gd name="connsiteX1-25" fmla="*/ 853 w 5130"/>
                <a:gd name="connsiteY1-26" fmla="*/ 941 h 8757"/>
                <a:gd name="connsiteX2-27" fmla="*/ 0 w 5130"/>
                <a:gd name="connsiteY2-28" fmla="*/ 5317 h 8757"/>
                <a:gd name="connsiteX3-29" fmla="*/ 1721 w 5130"/>
                <a:gd name="connsiteY3-30" fmla="*/ 8757 h 8757"/>
                <a:gd name="connsiteX0-31" fmla="*/ 1663 w 3355"/>
                <a:gd name="connsiteY0-32" fmla="*/ 0 h 8925"/>
                <a:gd name="connsiteX1-33" fmla="*/ 0 w 3355"/>
                <a:gd name="connsiteY1-34" fmla="*/ 4997 h 8925"/>
                <a:gd name="connsiteX2-35" fmla="*/ 3355 w 3355"/>
                <a:gd name="connsiteY2-36" fmla="*/ 8925 h 89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05"/>
            <p:cNvSpPr/>
            <p:nvPr/>
          </p:nvSpPr>
          <p:spPr bwMode="auto">
            <a:xfrm>
              <a:off x="5112461" y="2348476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-1" fmla="*/ 0 w 10000"/>
                <a:gd name="connsiteY0-2" fmla="*/ 5798 h 5798"/>
                <a:gd name="connsiteX1-3" fmla="*/ 0 w 10000"/>
                <a:gd name="connsiteY1-4" fmla="*/ 5798 h 5798"/>
                <a:gd name="connsiteX2-5" fmla="*/ 4953 w 10000"/>
                <a:gd name="connsiteY2-6" fmla="*/ 0 h 5798"/>
                <a:gd name="connsiteX3-7" fmla="*/ 4953 w 10000"/>
                <a:gd name="connsiteY3-8" fmla="*/ 0 h 5798"/>
                <a:gd name="connsiteX4-9" fmla="*/ 10000 w 10000"/>
                <a:gd name="connsiteY4-10" fmla="*/ 1092 h 5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06"/>
            <p:cNvSpPr/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7"/>
            <p:cNvSpPr/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08"/>
            <p:cNvSpPr/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-1" fmla="*/ 0 w 7538"/>
                <a:gd name="connsiteY0-2" fmla="*/ 0 h 10000"/>
                <a:gd name="connsiteX1-3" fmla="*/ 5503 w 7538"/>
                <a:gd name="connsiteY1-4" fmla="*/ 7817 h 10000"/>
                <a:gd name="connsiteX2-5" fmla="*/ 7538 w 7538"/>
                <a:gd name="connsiteY2-6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09"/>
            <p:cNvSpPr/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Line 713"/>
            <p:cNvSpPr>
              <a:spLocks noChangeShapeType="1"/>
            </p:cNvSpPr>
            <p:nvPr/>
          </p:nvSpPr>
          <p:spPr bwMode="auto">
            <a:xfrm flipH="1" flipV="1">
              <a:off x="6981510" y="2366234"/>
              <a:ext cx="237017" cy="63173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16"/>
            <p:cNvSpPr/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722"/>
            <p:cNvSpPr/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723"/>
            <p:cNvSpPr/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726"/>
            <p:cNvSpPr/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729"/>
            <p:cNvSpPr/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730"/>
            <p:cNvSpPr/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731"/>
            <p:cNvSpPr/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1"/>
          <p:cNvGrpSpPr/>
          <p:nvPr/>
        </p:nvGrpSpPr>
        <p:grpSpPr>
          <a:xfrm>
            <a:off x="9290190" y="-3412530"/>
            <a:ext cx="5803619" cy="5874063"/>
            <a:chOff x="4297681" y="2137013"/>
            <a:chExt cx="3596640" cy="3640296"/>
          </a:xfrm>
        </p:grpSpPr>
        <p:sp>
          <p:nvSpPr>
            <p:cNvPr id="100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700"/>
            <p:cNvSpPr/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701"/>
            <p:cNvSpPr/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703"/>
            <p:cNvSpPr/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-1" fmla="*/ 12868 w 12868"/>
                <a:gd name="connsiteY0-2" fmla="*/ 0 h 9028"/>
                <a:gd name="connsiteX1-3" fmla="*/ 10018 w 12868"/>
                <a:gd name="connsiteY1-4" fmla="*/ 386 h 9028"/>
                <a:gd name="connsiteX2-5" fmla="*/ 5140 w 12868"/>
                <a:gd name="connsiteY2-6" fmla="*/ 1461 h 9028"/>
                <a:gd name="connsiteX3-7" fmla="*/ 854 w 12868"/>
                <a:gd name="connsiteY3-8" fmla="*/ 2274 h 9028"/>
                <a:gd name="connsiteX4-9" fmla="*/ 0 w 12868"/>
                <a:gd name="connsiteY4-10" fmla="*/ 6055 h 9028"/>
                <a:gd name="connsiteX5-11" fmla="*/ 1724 w 12868"/>
                <a:gd name="connsiteY5-12" fmla="*/ 9028 h 9028"/>
                <a:gd name="connsiteX0-13" fmla="*/ 7785 w 7785"/>
                <a:gd name="connsiteY0-14" fmla="*/ 0 h 9572"/>
                <a:gd name="connsiteX1-15" fmla="*/ 3994 w 7785"/>
                <a:gd name="connsiteY1-16" fmla="*/ 1190 h 9572"/>
                <a:gd name="connsiteX2-17" fmla="*/ 664 w 7785"/>
                <a:gd name="connsiteY2-18" fmla="*/ 2091 h 9572"/>
                <a:gd name="connsiteX3-19" fmla="*/ 0 w 7785"/>
                <a:gd name="connsiteY3-20" fmla="*/ 6279 h 9572"/>
                <a:gd name="connsiteX4-21" fmla="*/ 1340 w 7785"/>
                <a:gd name="connsiteY4-22" fmla="*/ 9572 h 9572"/>
                <a:gd name="connsiteX0-23" fmla="*/ 5130 w 5130"/>
                <a:gd name="connsiteY0-24" fmla="*/ 0 h 8757"/>
                <a:gd name="connsiteX1-25" fmla="*/ 853 w 5130"/>
                <a:gd name="connsiteY1-26" fmla="*/ 941 h 8757"/>
                <a:gd name="connsiteX2-27" fmla="*/ 0 w 5130"/>
                <a:gd name="connsiteY2-28" fmla="*/ 5317 h 8757"/>
                <a:gd name="connsiteX3-29" fmla="*/ 1721 w 5130"/>
                <a:gd name="connsiteY3-30" fmla="*/ 8757 h 8757"/>
                <a:gd name="connsiteX0-31" fmla="*/ 1663 w 3355"/>
                <a:gd name="connsiteY0-32" fmla="*/ 0 h 8925"/>
                <a:gd name="connsiteX1-33" fmla="*/ 0 w 3355"/>
                <a:gd name="connsiteY1-34" fmla="*/ 4997 h 8925"/>
                <a:gd name="connsiteX2-35" fmla="*/ 3355 w 3355"/>
                <a:gd name="connsiteY2-36" fmla="*/ 8925 h 89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705"/>
            <p:cNvSpPr/>
            <p:nvPr/>
          </p:nvSpPr>
          <p:spPr bwMode="auto">
            <a:xfrm>
              <a:off x="5114925" y="2340343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-1" fmla="*/ 0 w 10000"/>
                <a:gd name="connsiteY0-2" fmla="*/ 5798 h 5798"/>
                <a:gd name="connsiteX1-3" fmla="*/ 0 w 10000"/>
                <a:gd name="connsiteY1-4" fmla="*/ 5798 h 5798"/>
                <a:gd name="connsiteX2-5" fmla="*/ 4953 w 10000"/>
                <a:gd name="connsiteY2-6" fmla="*/ 0 h 5798"/>
                <a:gd name="connsiteX3-7" fmla="*/ 4953 w 10000"/>
                <a:gd name="connsiteY3-8" fmla="*/ 0 h 5798"/>
                <a:gd name="connsiteX4-9" fmla="*/ 10000 w 10000"/>
                <a:gd name="connsiteY4-10" fmla="*/ 1092 h 5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706"/>
            <p:cNvSpPr/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707"/>
            <p:cNvSpPr/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708"/>
            <p:cNvSpPr/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-1" fmla="*/ 0 w 7538"/>
                <a:gd name="connsiteY0-2" fmla="*/ 0 h 10000"/>
                <a:gd name="connsiteX1-3" fmla="*/ 5503 w 7538"/>
                <a:gd name="connsiteY1-4" fmla="*/ 7817 h 10000"/>
                <a:gd name="connsiteX2-5" fmla="*/ 7538 w 7538"/>
                <a:gd name="connsiteY2-6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709"/>
            <p:cNvSpPr/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Line 713"/>
            <p:cNvSpPr>
              <a:spLocks noChangeShapeType="1"/>
            </p:cNvSpPr>
            <p:nvPr/>
          </p:nvSpPr>
          <p:spPr bwMode="auto">
            <a:xfrm flipH="1" flipV="1">
              <a:off x="6972417" y="2367473"/>
              <a:ext cx="242415" cy="63049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716"/>
            <p:cNvSpPr/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22"/>
            <p:cNvSpPr/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23"/>
            <p:cNvSpPr/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726"/>
            <p:cNvSpPr/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729"/>
            <p:cNvSpPr/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30"/>
            <p:cNvSpPr/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731"/>
            <p:cNvSpPr/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553195" y="2109078"/>
            <a:ext cx="3784653" cy="771623"/>
            <a:chOff x="2553195" y="2109078"/>
            <a:chExt cx="3784653" cy="771623"/>
          </a:xfrm>
        </p:grpSpPr>
        <p:sp>
          <p:nvSpPr>
            <p:cNvPr id="54" name="Rectangle 1"/>
            <p:cNvSpPr/>
            <p:nvPr/>
          </p:nvSpPr>
          <p:spPr>
            <a:xfrm>
              <a:off x="2553195" y="2115243"/>
              <a:ext cx="3784653" cy="759293"/>
            </a:xfrm>
            <a:prstGeom prst="rect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3"/>
            <p:cNvSpPr txBox="1">
              <a:spLocks noChangeArrowheads="1"/>
            </p:cNvSpPr>
            <p:nvPr/>
          </p:nvSpPr>
          <p:spPr bwMode="auto">
            <a:xfrm>
              <a:off x="5134760" y="2109078"/>
              <a:ext cx="774482" cy="771623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dist"/>
              <a:r>
                <a:rPr lang="en-US" altLang="ko-KR">
                  <a:solidFill>
                    <a:prstClr val="white"/>
                  </a:solidFill>
                  <a:effectLst/>
                  <a:latin typeface="Calibri" panose="020F0502020204030204" pitchFamily="34" charset="0"/>
                </a:rPr>
                <a:t>01</a:t>
              </a:r>
              <a:endParaRPr lang="en-US" altLang="ko-KR">
                <a:solidFill>
                  <a:prstClr val="white"/>
                </a:solidFill>
                <a:effectLst/>
                <a:latin typeface="Calibri" panose="020F0502020204030204" pitchFamily="34" charset="0"/>
              </a:endParaRPr>
            </a:p>
          </p:txBody>
        </p:sp>
        <p:sp>
          <p:nvSpPr>
            <p:cNvPr id="58" name="Rectangle 3"/>
            <p:cNvSpPr txBox="1">
              <a:spLocks noChangeArrowheads="1"/>
            </p:cNvSpPr>
            <p:nvPr/>
          </p:nvSpPr>
          <p:spPr bwMode="auto">
            <a:xfrm>
              <a:off x="2730285" y="2309133"/>
              <a:ext cx="2475673" cy="233014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r"/>
              <a:endParaRPr lang="en-US" altLang="ko-KR" sz="900" b="0" dirty="0">
                <a:solidFill>
                  <a:prstClr val="white"/>
                </a:solidFill>
                <a:effectLst/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49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组合 14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47" name="等腰三角形 14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8" name="等腰三角形 14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49" name="矩形 148"/>
          <p:cNvSpPr/>
          <p:nvPr/>
        </p:nvSpPr>
        <p:spPr>
          <a:xfrm>
            <a:off x="1017388" y="409286"/>
            <a:ext cx="35285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天空元素的丰富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——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添加云朵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95866" y="1158043"/>
            <a:ext cx="8123548" cy="522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效果对比</a:t>
            </a:r>
            <a:endParaRPr kumimoji="0" lang="zh-CN" altLang="en-US" sz="2400" b="0" i="0" u="none" strike="noStrike" kern="1200" cap="none" spc="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651981" y="2179804"/>
            <a:ext cx="60944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1" i="0" u="none" strike="noStrike" kern="1200" cap="none" spc="2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添加云朵效果图</a:t>
            </a:r>
            <a:endParaRPr kumimoji="0" lang="zh-CN" altLang="en-US" sz="2000" b="1" i="0" u="none" strike="noStrike" kern="1200" cap="none" spc="2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65093" y="2179804"/>
            <a:ext cx="63206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000" b="1" spc="20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无云朵效果图</a:t>
            </a:r>
            <a:endParaRPr kumimoji="0" lang="zh-CN" altLang="en-US" sz="2000" b="1" i="0" u="none" strike="noStrike" kern="1200" cap="none" spc="2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47675" y="2736850"/>
            <a:ext cx="5487035" cy="304292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433185" y="2736850"/>
            <a:ext cx="5364480" cy="3043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94961" y="901699"/>
            <a:ext cx="5402077" cy="5407025"/>
          </a:xfrm>
          <a:prstGeom prst="rect">
            <a:avLst/>
          </a:prstGeom>
        </p:spPr>
      </p:pic>
      <p:pic>
        <p:nvPicPr>
          <p:cNvPr id="92" name="图片 9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9787989">
            <a:off x="-10930699" y="-9895296"/>
            <a:ext cx="14637691" cy="14651095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9048470">
            <a:off x="9916090" y="1297300"/>
            <a:ext cx="10013678" cy="10022849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D1325"/>
              </a:gs>
              <a:gs pos="0">
                <a:srgbClr val="0D1325">
                  <a:alpha val="50000"/>
                </a:srgbClr>
              </a:gs>
              <a:gs pos="44000">
                <a:srgbClr val="0D1325">
                  <a:alpha val="5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59176" y="2114023"/>
            <a:ext cx="52736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谢谢观看</a:t>
            </a:r>
            <a:endParaRPr lang="zh-CN" altLang="en-US" sz="8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组合 12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27" name="等腰三角形 12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8" name="等腰三角形 12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29" name="矩形 128"/>
          <p:cNvSpPr/>
          <p:nvPr/>
        </p:nvSpPr>
        <p:spPr>
          <a:xfrm>
            <a:off x="1017388" y="409286"/>
            <a:ext cx="12682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dirty="0"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项目简介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77751" y="1249942"/>
            <a:ext cx="4286262" cy="3083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我们在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ShaderToy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上完成了一个被雪覆盖的森林的场景的搭建，涉及到的计算机图形学的知识有光线步进、阴影计算、像素渲染、摄像头位置变换、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blinn-phong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光照模型、体积雾、大气透视等等。该项目的灵感来自于动画片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《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熊出没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》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里的狗熊岭，最终实现效果：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3" name="狗熊岭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464013" y="958850"/>
            <a:ext cx="7497445" cy="41751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15184" y="5821891"/>
            <a:ext cx="728793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bg1"/>
                </a:solidFill>
              </a:rPr>
              <a:t>项目地址：</a:t>
            </a:r>
            <a:r>
              <a:rPr lang="en-US" altLang="zh-CN" dirty="0">
                <a:solidFill>
                  <a:schemeClr val="bg1"/>
                </a:solidFill>
              </a:rPr>
              <a:t>shadertoy / 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wallpaper Engine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：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bearhill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3"/>
          <p:cNvSpPr txBox="1">
            <a:spLocks noChangeArrowheads="1"/>
          </p:cNvSpPr>
          <p:nvPr/>
        </p:nvSpPr>
        <p:spPr bwMode="auto">
          <a:xfrm>
            <a:off x="5134760" y="3022503"/>
            <a:ext cx="3581728" cy="586957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dist"/>
            <a:r>
              <a:rPr lang="zh-CN" altLang="en-US" sz="3200" dirty="0">
                <a:solidFill>
                  <a:prstClr val="white"/>
                </a:solidFill>
                <a:effectLst/>
                <a:latin typeface="Calibri" panose="020F0502020204030204" pitchFamily="34" charset="0"/>
              </a:rPr>
              <a:t>场景</a:t>
            </a:r>
            <a:endParaRPr lang="zh-CN" altLang="en-US" sz="3200" dirty="0">
              <a:solidFill>
                <a:prstClr val="white"/>
              </a:solidFill>
              <a:effectLst/>
              <a:latin typeface="Calibri" panose="020F0502020204030204" pitchFamily="34" charset="0"/>
            </a:endParaRPr>
          </a:p>
        </p:txBody>
      </p:sp>
      <p:cxnSp>
        <p:nvCxnSpPr>
          <p:cNvPr id="56" name="Straight Connector 4"/>
          <p:cNvCxnSpPr/>
          <p:nvPr/>
        </p:nvCxnSpPr>
        <p:spPr>
          <a:xfrm>
            <a:off x="5210960" y="3638383"/>
            <a:ext cx="3612406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3"/>
          <p:cNvSpPr txBox="1">
            <a:spLocks noChangeArrowheads="1"/>
          </p:cNvSpPr>
          <p:nvPr/>
        </p:nvSpPr>
        <p:spPr bwMode="auto">
          <a:xfrm>
            <a:off x="5157548" y="3806437"/>
            <a:ext cx="3927476" cy="30995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Calibri" panose="020F0502020204030204" pitchFamily="34" charset="0"/>
              </a:rPr>
              <a:t>01-1. </a:t>
            </a:r>
            <a:r>
              <a:rPr lang="zh-CN" altLang="en-US" sz="1400" b="0" dirty="0">
                <a:solidFill>
                  <a:prstClr val="white">
                    <a:lumMod val="95000"/>
                  </a:prstClr>
                </a:solidFill>
                <a:effectLst/>
                <a:latin typeface="Calibri" panose="020F0502020204030204" pitchFamily="34" charset="0"/>
              </a:rPr>
              <a:t>地形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0" name="Rectangle 3"/>
          <p:cNvSpPr txBox="1">
            <a:spLocks noChangeArrowheads="1"/>
          </p:cNvSpPr>
          <p:nvPr/>
        </p:nvSpPr>
        <p:spPr bwMode="auto">
          <a:xfrm>
            <a:off x="5157548" y="4125525"/>
            <a:ext cx="3927476" cy="30995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Calibri" panose="020F0502020204030204" pitchFamily="34" charset="0"/>
              </a:rPr>
              <a:t>01-2. </a:t>
            </a:r>
            <a:r>
              <a:rPr lang="zh-CN" altLang="en-US" sz="1400" b="0" dirty="0">
                <a:solidFill>
                  <a:prstClr val="white">
                    <a:lumMod val="95000"/>
                  </a:prstClr>
                </a:solidFill>
                <a:effectLst/>
                <a:latin typeface="Calibri" panose="020F0502020204030204" pitchFamily="34" charset="0"/>
              </a:rPr>
              <a:t>树木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Calibri" panose="020F0502020204030204" pitchFamily="34" charset="0"/>
            </a:endParaRPr>
          </a:p>
        </p:txBody>
      </p:sp>
      <p:grpSp>
        <p:nvGrpSpPr>
          <p:cNvPr id="64" name="Group 1"/>
          <p:cNvGrpSpPr/>
          <p:nvPr/>
        </p:nvGrpSpPr>
        <p:grpSpPr>
          <a:xfrm>
            <a:off x="-2982769" y="3616264"/>
            <a:ext cx="6950890" cy="7035260"/>
            <a:chOff x="4297681" y="2137013"/>
            <a:chExt cx="3596640" cy="3640296"/>
          </a:xfrm>
        </p:grpSpPr>
        <p:sp>
          <p:nvSpPr>
            <p:cNvPr id="65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700"/>
            <p:cNvSpPr/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701"/>
            <p:cNvSpPr/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703"/>
            <p:cNvSpPr/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-1" fmla="*/ 12868 w 12868"/>
                <a:gd name="connsiteY0-2" fmla="*/ 0 h 9028"/>
                <a:gd name="connsiteX1-3" fmla="*/ 10018 w 12868"/>
                <a:gd name="connsiteY1-4" fmla="*/ 386 h 9028"/>
                <a:gd name="connsiteX2-5" fmla="*/ 5140 w 12868"/>
                <a:gd name="connsiteY2-6" fmla="*/ 1461 h 9028"/>
                <a:gd name="connsiteX3-7" fmla="*/ 854 w 12868"/>
                <a:gd name="connsiteY3-8" fmla="*/ 2274 h 9028"/>
                <a:gd name="connsiteX4-9" fmla="*/ 0 w 12868"/>
                <a:gd name="connsiteY4-10" fmla="*/ 6055 h 9028"/>
                <a:gd name="connsiteX5-11" fmla="*/ 1724 w 12868"/>
                <a:gd name="connsiteY5-12" fmla="*/ 9028 h 9028"/>
                <a:gd name="connsiteX0-13" fmla="*/ 7785 w 7785"/>
                <a:gd name="connsiteY0-14" fmla="*/ 0 h 9572"/>
                <a:gd name="connsiteX1-15" fmla="*/ 3994 w 7785"/>
                <a:gd name="connsiteY1-16" fmla="*/ 1190 h 9572"/>
                <a:gd name="connsiteX2-17" fmla="*/ 664 w 7785"/>
                <a:gd name="connsiteY2-18" fmla="*/ 2091 h 9572"/>
                <a:gd name="connsiteX3-19" fmla="*/ 0 w 7785"/>
                <a:gd name="connsiteY3-20" fmla="*/ 6279 h 9572"/>
                <a:gd name="connsiteX4-21" fmla="*/ 1340 w 7785"/>
                <a:gd name="connsiteY4-22" fmla="*/ 9572 h 9572"/>
                <a:gd name="connsiteX0-23" fmla="*/ 5130 w 5130"/>
                <a:gd name="connsiteY0-24" fmla="*/ 0 h 8757"/>
                <a:gd name="connsiteX1-25" fmla="*/ 853 w 5130"/>
                <a:gd name="connsiteY1-26" fmla="*/ 941 h 8757"/>
                <a:gd name="connsiteX2-27" fmla="*/ 0 w 5130"/>
                <a:gd name="connsiteY2-28" fmla="*/ 5317 h 8757"/>
                <a:gd name="connsiteX3-29" fmla="*/ 1721 w 5130"/>
                <a:gd name="connsiteY3-30" fmla="*/ 8757 h 8757"/>
                <a:gd name="connsiteX0-31" fmla="*/ 1663 w 3355"/>
                <a:gd name="connsiteY0-32" fmla="*/ 0 h 8925"/>
                <a:gd name="connsiteX1-33" fmla="*/ 0 w 3355"/>
                <a:gd name="connsiteY1-34" fmla="*/ 4997 h 8925"/>
                <a:gd name="connsiteX2-35" fmla="*/ 3355 w 3355"/>
                <a:gd name="connsiteY2-36" fmla="*/ 8925 h 89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05"/>
            <p:cNvSpPr/>
            <p:nvPr/>
          </p:nvSpPr>
          <p:spPr bwMode="auto">
            <a:xfrm>
              <a:off x="5112461" y="2348476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-1" fmla="*/ 0 w 10000"/>
                <a:gd name="connsiteY0-2" fmla="*/ 5798 h 5798"/>
                <a:gd name="connsiteX1-3" fmla="*/ 0 w 10000"/>
                <a:gd name="connsiteY1-4" fmla="*/ 5798 h 5798"/>
                <a:gd name="connsiteX2-5" fmla="*/ 4953 w 10000"/>
                <a:gd name="connsiteY2-6" fmla="*/ 0 h 5798"/>
                <a:gd name="connsiteX3-7" fmla="*/ 4953 w 10000"/>
                <a:gd name="connsiteY3-8" fmla="*/ 0 h 5798"/>
                <a:gd name="connsiteX4-9" fmla="*/ 10000 w 10000"/>
                <a:gd name="connsiteY4-10" fmla="*/ 1092 h 5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06"/>
            <p:cNvSpPr/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7"/>
            <p:cNvSpPr/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08"/>
            <p:cNvSpPr/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-1" fmla="*/ 0 w 7538"/>
                <a:gd name="connsiteY0-2" fmla="*/ 0 h 10000"/>
                <a:gd name="connsiteX1-3" fmla="*/ 5503 w 7538"/>
                <a:gd name="connsiteY1-4" fmla="*/ 7817 h 10000"/>
                <a:gd name="connsiteX2-5" fmla="*/ 7538 w 7538"/>
                <a:gd name="connsiteY2-6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09"/>
            <p:cNvSpPr/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Line 713"/>
            <p:cNvSpPr>
              <a:spLocks noChangeShapeType="1"/>
            </p:cNvSpPr>
            <p:nvPr/>
          </p:nvSpPr>
          <p:spPr bwMode="auto">
            <a:xfrm flipH="1" flipV="1">
              <a:off x="6981510" y="2366234"/>
              <a:ext cx="237017" cy="63173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16"/>
            <p:cNvSpPr/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722"/>
            <p:cNvSpPr/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723"/>
            <p:cNvSpPr/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726"/>
            <p:cNvSpPr/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729"/>
            <p:cNvSpPr/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730"/>
            <p:cNvSpPr/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731"/>
            <p:cNvSpPr/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1"/>
          <p:cNvGrpSpPr/>
          <p:nvPr/>
        </p:nvGrpSpPr>
        <p:grpSpPr>
          <a:xfrm>
            <a:off x="9290190" y="-3412530"/>
            <a:ext cx="5803619" cy="5874063"/>
            <a:chOff x="4297681" y="2137013"/>
            <a:chExt cx="3596640" cy="3640296"/>
          </a:xfrm>
        </p:grpSpPr>
        <p:sp>
          <p:nvSpPr>
            <p:cNvPr id="100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700"/>
            <p:cNvSpPr/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701"/>
            <p:cNvSpPr/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703"/>
            <p:cNvSpPr/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-1" fmla="*/ 12868 w 12868"/>
                <a:gd name="connsiteY0-2" fmla="*/ 0 h 9028"/>
                <a:gd name="connsiteX1-3" fmla="*/ 10018 w 12868"/>
                <a:gd name="connsiteY1-4" fmla="*/ 386 h 9028"/>
                <a:gd name="connsiteX2-5" fmla="*/ 5140 w 12868"/>
                <a:gd name="connsiteY2-6" fmla="*/ 1461 h 9028"/>
                <a:gd name="connsiteX3-7" fmla="*/ 854 w 12868"/>
                <a:gd name="connsiteY3-8" fmla="*/ 2274 h 9028"/>
                <a:gd name="connsiteX4-9" fmla="*/ 0 w 12868"/>
                <a:gd name="connsiteY4-10" fmla="*/ 6055 h 9028"/>
                <a:gd name="connsiteX5-11" fmla="*/ 1724 w 12868"/>
                <a:gd name="connsiteY5-12" fmla="*/ 9028 h 9028"/>
                <a:gd name="connsiteX0-13" fmla="*/ 7785 w 7785"/>
                <a:gd name="connsiteY0-14" fmla="*/ 0 h 9572"/>
                <a:gd name="connsiteX1-15" fmla="*/ 3994 w 7785"/>
                <a:gd name="connsiteY1-16" fmla="*/ 1190 h 9572"/>
                <a:gd name="connsiteX2-17" fmla="*/ 664 w 7785"/>
                <a:gd name="connsiteY2-18" fmla="*/ 2091 h 9572"/>
                <a:gd name="connsiteX3-19" fmla="*/ 0 w 7785"/>
                <a:gd name="connsiteY3-20" fmla="*/ 6279 h 9572"/>
                <a:gd name="connsiteX4-21" fmla="*/ 1340 w 7785"/>
                <a:gd name="connsiteY4-22" fmla="*/ 9572 h 9572"/>
                <a:gd name="connsiteX0-23" fmla="*/ 5130 w 5130"/>
                <a:gd name="connsiteY0-24" fmla="*/ 0 h 8757"/>
                <a:gd name="connsiteX1-25" fmla="*/ 853 w 5130"/>
                <a:gd name="connsiteY1-26" fmla="*/ 941 h 8757"/>
                <a:gd name="connsiteX2-27" fmla="*/ 0 w 5130"/>
                <a:gd name="connsiteY2-28" fmla="*/ 5317 h 8757"/>
                <a:gd name="connsiteX3-29" fmla="*/ 1721 w 5130"/>
                <a:gd name="connsiteY3-30" fmla="*/ 8757 h 8757"/>
                <a:gd name="connsiteX0-31" fmla="*/ 1663 w 3355"/>
                <a:gd name="connsiteY0-32" fmla="*/ 0 h 8925"/>
                <a:gd name="connsiteX1-33" fmla="*/ 0 w 3355"/>
                <a:gd name="connsiteY1-34" fmla="*/ 4997 h 8925"/>
                <a:gd name="connsiteX2-35" fmla="*/ 3355 w 3355"/>
                <a:gd name="connsiteY2-36" fmla="*/ 8925 h 89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705"/>
            <p:cNvSpPr/>
            <p:nvPr/>
          </p:nvSpPr>
          <p:spPr bwMode="auto">
            <a:xfrm>
              <a:off x="5114925" y="2340343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-1" fmla="*/ 0 w 10000"/>
                <a:gd name="connsiteY0-2" fmla="*/ 5798 h 5798"/>
                <a:gd name="connsiteX1-3" fmla="*/ 0 w 10000"/>
                <a:gd name="connsiteY1-4" fmla="*/ 5798 h 5798"/>
                <a:gd name="connsiteX2-5" fmla="*/ 4953 w 10000"/>
                <a:gd name="connsiteY2-6" fmla="*/ 0 h 5798"/>
                <a:gd name="connsiteX3-7" fmla="*/ 4953 w 10000"/>
                <a:gd name="connsiteY3-8" fmla="*/ 0 h 5798"/>
                <a:gd name="connsiteX4-9" fmla="*/ 10000 w 10000"/>
                <a:gd name="connsiteY4-10" fmla="*/ 1092 h 57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706"/>
            <p:cNvSpPr/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707"/>
            <p:cNvSpPr/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708"/>
            <p:cNvSpPr/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-1" fmla="*/ 0 w 7538"/>
                <a:gd name="connsiteY0-2" fmla="*/ 0 h 10000"/>
                <a:gd name="connsiteX1-3" fmla="*/ 5503 w 7538"/>
                <a:gd name="connsiteY1-4" fmla="*/ 7817 h 10000"/>
                <a:gd name="connsiteX2-5" fmla="*/ 7538 w 7538"/>
                <a:gd name="connsiteY2-6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709"/>
            <p:cNvSpPr/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Line 713"/>
            <p:cNvSpPr>
              <a:spLocks noChangeShapeType="1"/>
            </p:cNvSpPr>
            <p:nvPr/>
          </p:nvSpPr>
          <p:spPr bwMode="auto">
            <a:xfrm flipH="1" flipV="1">
              <a:off x="6972417" y="2367473"/>
              <a:ext cx="242415" cy="63049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716"/>
            <p:cNvSpPr/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22"/>
            <p:cNvSpPr/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23"/>
            <p:cNvSpPr/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726"/>
            <p:cNvSpPr/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729"/>
            <p:cNvSpPr/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30"/>
            <p:cNvSpPr/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731"/>
            <p:cNvSpPr/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553195" y="2109078"/>
            <a:ext cx="3784653" cy="771623"/>
            <a:chOff x="2553195" y="2109078"/>
            <a:chExt cx="3784653" cy="771623"/>
          </a:xfrm>
        </p:grpSpPr>
        <p:sp>
          <p:nvSpPr>
            <p:cNvPr id="54" name="Rectangle 1"/>
            <p:cNvSpPr/>
            <p:nvPr/>
          </p:nvSpPr>
          <p:spPr>
            <a:xfrm>
              <a:off x="2553195" y="2115243"/>
              <a:ext cx="3784653" cy="759293"/>
            </a:xfrm>
            <a:prstGeom prst="rect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3"/>
            <p:cNvSpPr txBox="1">
              <a:spLocks noChangeArrowheads="1"/>
            </p:cNvSpPr>
            <p:nvPr/>
          </p:nvSpPr>
          <p:spPr bwMode="auto">
            <a:xfrm>
              <a:off x="5134760" y="2109078"/>
              <a:ext cx="774482" cy="771623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dist"/>
              <a:r>
                <a:rPr lang="en-US" altLang="ko-KR" dirty="0">
                  <a:solidFill>
                    <a:prstClr val="white"/>
                  </a:solidFill>
                  <a:effectLst/>
                  <a:latin typeface="Calibri" panose="020F0502020204030204" pitchFamily="34" charset="0"/>
                </a:rPr>
                <a:t>02</a:t>
              </a:r>
              <a:endParaRPr lang="en-US" altLang="ko-KR" dirty="0">
                <a:solidFill>
                  <a:prstClr val="white"/>
                </a:solidFill>
                <a:effectLst/>
                <a:latin typeface="Calibri" panose="020F0502020204030204" pitchFamily="34" charset="0"/>
              </a:endParaRPr>
            </a:p>
          </p:txBody>
        </p:sp>
        <p:sp>
          <p:nvSpPr>
            <p:cNvPr id="58" name="Rectangle 3"/>
            <p:cNvSpPr txBox="1">
              <a:spLocks noChangeArrowheads="1"/>
            </p:cNvSpPr>
            <p:nvPr/>
          </p:nvSpPr>
          <p:spPr bwMode="auto">
            <a:xfrm>
              <a:off x="2730285" y="2309133"/>
              <a:ext cx="2475673" cy="233014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r"/>
              <a:endParaRPr lang="en-US" altLang="ko-KR" sz="900" b="0" dirty="0">
                <a:solidFill>
                  <a:prstClr val="white"/>
                </a:solidFill>
                <a:effectLst/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49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49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9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26" name="等腰三角形 25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等腰三角形 26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矩形 27"/>
          <p:cNvSpPr/>
          <p:nvPr/>
        </p:nvSpPr>
        <p:spPr>
          <a:xfrm>
            <a:off x="1017388" y="409286"/>
            <a:ext cx="1733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场景</a:t>
            </a:r>
            <a:r>
              <a:rPr lang="en-US" altLang="zh-CN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——</a:t>
            </a:r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地形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25102" y="1139425"/>
            <a:ext cx="9410370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随机函数：对某一特定的数或者向量，产生一个随机值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214" y="1949585"/>
            <a:ext cx="4190182" cy="3313167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5139965" y="5839061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网站：</a:t>
            </a:r>
            <a:r>
              <a:rPr lang="en-US" altLang="zh-CN" dirty="0">
                <a:solidFill>
                  <a:schemeClr val="bg1"/>
                </a:solidFill>
              </a:rPr>
              <a:t>https://greentec.github.io/shadertoy-fire-shader-en/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26" name="等腰三角形 25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1017388" y="409286"/>
            <a:ext cx="1733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场景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——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地形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25102" y="1139425"/>
            <a:ext cx="9410370" cy="1771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二维噪声：在每个点已经产生随机值的基础上，噪声函数考虑每个点的周围的随机值，进行插值，形成一定的连续性。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139965" y="5839061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网站：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https://greentec.github.io/shadertoy-fire-shader-en/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463" y="2356701"/>
            <a:ext cx="3954610" cy="30945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组合 8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87" name="等腰三角形 8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等腰三角形 8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" name="矩形 88"/>
          <p:cNvSpPr/>
          <p:nvPr/>
        </p:nvSpPr>
        <p:spPr>
          <a:xfrm>
            <a:off x="1017388" y="409286"/>
            <a:ext cx="1733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场景</a:t>
            </a:r>
            <a:r>
              <a:rPr lang="en-US" altLang="zh-CN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——</a:t>
            </a:r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地形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1199560" y="1291140"/>
            <a:ext cx="9396167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分形布朗运动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(FBM)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：用于生成有起伏且有连续性的地形。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94" name="图片 9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9560" y="2253015"/>
            <a:ext cx="4278657" cy="3000004"/>
          </a:xfrm>
          <a:prstGeom prst="rect">
            <a:avLst/>
          </a:prstGeom>
        </p:spPr>
      </p:pic>
      <p:pic>
        <p:nvPicPr>
          <p:cNvPr id="95" name="图片 9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633" y="2253015"/>
            <a:ext cx="3848100" cy="3000093"/>
          </a:xfrm>
          <a:prstGeom prst="rect">
            <a:avLst/>
          </a:prstGeom>
        </p:spPr>
      </p:pic>
      <p:sp>
        <p:nvSpPr>
          <p:cNvPr id="99" name="文本框 98"/>
          <p:cNvSpPr txBox="1"/>
          <p:nvPr/>
        </p:nvSpPr>
        <p:spPr>
          <a:xfrm>
            <a:off x="1199559" y="5835193"/>
            <a:ext cx="612506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网站：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  <a:hlinkClick r:id="rId3"/>
              </a:rPr>
              <a:t>https://iquilezles.org/articles/fbmsdf/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上的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FBM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原理图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5842326" y="5835193"/>
            <a:ext cx="609442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网站：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  <a:hlinkClick r:id="rId4"/>
              </a:rPr>
              <a:t>https://greentec.github.io/shadertoy-fire-shader-en/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上的测试结果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组合 8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87" name="等腰三角形 8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8" name="等腰三角形 8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9" name="矩形 88"/>
          <p:cNvSpPr/>
          <p:nvPr/>
        </p:nvSpPr>
        <p:spPr>
          <a:xfrm>
            <a:off x="1017388" y="409286"/>
            <a:ext cx="1733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场景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——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>
                        <a:alpha val="70000"/>
                      </a:prst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地形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>
                      <a:alpha val="70000"/>
                    </a:prst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3" name="文本框 92"/>
              <p:cNvSpPr txBox="1"/>
              <p:nvPr/>
            </p:nvSpPr>
            <p:spPr>
              <a:xfrm>
                <a:off x="1199560" y="1291140"/>
                <a:ext cx="9396167" cy="19005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地形高度计算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：</a:t>
                </a: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height(p)=a*(fbm(c*p) * noise(d*p)-b)</a:t>
                </a:r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indent="-22860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/>
                </a:pP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SDF</a:t>
                </a: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：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zh-CN" altLang="en-US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𝑑</m:t>
                    </m:r>
                    <m:r>
                      <m:rPr>
                        <m:nor/>
                      </m:rPr>
                      <a:rPr lang="en-US" altLang="zh-CN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=</m:t>
                    </m:r>
                    <m:r>
                      <m:rPr>
                        <m:nor/>
                      </m:rPr>
                      <a:rPr lang="zh-CN" altLang="en-US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𝑝</m:t>
                    </m:r>
                    <m:r>
                      <m:rPr>
                        <m:nor/>
                      </m:rPr>
                      <a:rPr lang="en-US" altLang="zh-CN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.</m:t>
                    </m:r>
                    <m:r>
                      <m:rPr>
                        <m:nor/>
                      </m:rPr>
                      <a:rPr lang="zh-CN" altLang="en-US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𝑦</m:t>
                    </m:r>
                    <m:r>
                      <m:rPr>
                        <m:nor/>
                      </m:rPr>
                      <a:rPr lang="zh-CN" altLang="en-US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−</m:t>
                    </m:r>
                    <m:r>
                      <m:rPr>
                        <m:nor/>
                      </m:rPr>
                      <a:rPr lang="en-US" altLang="zh-CN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h</m:t>
                    </m:r>
                    <m:r>
                      <m:rPr>
                        <m:nor/>
                      </m:rPr>
                      <a:rPr lang="zh-CN" altLang="en-US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𝑒𝑖𝑔</m:t>
                    </m:r>
                    <m:r>
                      <m:rPr>
                        <m:nor/>
                      </m:rPr>
                      <a:rPr lang="en-US" altLang="zh-CN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h</m:t>
                    </m:r>
                    <m:r>
                      <m:rPr>
                        <m:nor/>
                      </m:rPr>
                      <a:rPr lang="zh-CN" altLang="en-US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𝑡</m:t>
                    </m:r>
                    <m:r>
                      <m:rPr>
                        <m:nor/>
                      </m:rPr>
                      <a:rPr lang="en-US" altLang="zh-CN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(</m:t>
                    </m:r>
                    <m:r>
                      <m:rPr>
                        <m:nor/>
                      </m:rPr>
                      <a:rPr lang="zh-CN" altLang="en-US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𝑝</m:t>
                    </m:r>
                    <m:r>
                      <m:rPr>
                        <m:nor/>
                      </m:rPr>
                      <a:rPr lang="en-US" altLang="zh-CN" sz="2800" dirty="0">
                        <a:solidFill>
                          <a:prstClr val="white"/>
                        </a:solidFill>
                        <a:latin typeface="等线" panose="02010600030101010101" charset="-122"/>
                        <a:ea typeface="等线" panose="02010600030101010101" charset="-122"/>
                      </a:rPr>
                      <m:t>)</m:t>
                    </m:r>
                  </m:oMath>
                </a14:m>
                <a:endPara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r>
                  <a:rPr kumimoji="0" lang="zh-CN" alt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光线步进：与一般光线步进一致，但是对每次步进距离作削减。</a:t>
                </a:r>
                <a:endPara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mc:Choice>
        <mc:Fallback>
          <p:sp>
            <p:nvSpPr>
              <p:cNvPr id="93" name="文本框 9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9560" y="1291140"/>
                <a:ext cx="9396167" cy="1900555"/>
              </a:xfrm>
              <a:prstGeom prst="rect">
                <a:avLst/>
              </a:prstGeom>
              <a:blipFill rotWithShape="1">
                <a:blip r:embed="rId1"/>
                <a:stretch>
                  <a:fillRect t="-110" r="1" b="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3264" y="3191147"/>
            <a:ext cx="4571428" cy="246349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750555" y="6092618"/>
            <a:ext cx="609442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来源网站：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https://iquilezles.org/articles/terrainmarching/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ISPRING_PRESENTATION_TITLE" val="PowerPoint 演示文稿"/>
  <p:tag name="KSO_WPP_MARK_KEY" val="b05783c6-655b-4187-9898-c2bff1287cc2"/>
  <p:tag name="COMMONDATA" val="eyJoZGlkIjoiMjBlYzM3NTJiYzQ2MzllZTM5NDkwYTM2ODA1YWU1ZGY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  <p:tag name="KSO_WM_UNIT_PLACING_PICTURE_USER_VIEWPORT" val="{&quot;height&quot;:5916,&quot;width&quot;:9852}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2835</Words>
  <Application>WPS 演示</Application>
  <PresentationFormat>宽屏</PresentationFormat>
  <Paragraphs>215</Paragraphs>
  <Slides>31</Slides>
  <Notes>31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5" baseType="lpstr">
      <vt:lpstr>Arial</vt:lpstr>
      <vt:lpstr>宋体</vt:lpstr>
      <vt:lpstr>Wingdings</vt:lpstr>
      <vt:lpstr>微软雅黑</vt:lpstr>
      <vt:lpstr>Tahoma</vt:lpstr>
      <vt:lpstr>Calibri</vt:lpstr>
      <vt:lpstr>Calibri</vt:lpstr>
      <vt:lpstr>等线</vt:lpstr>
      <vt:lpstr>Cambria Math</vt:lpstr>
      <vt:lpstr>Arial Unicode MS</vt:lpstr>
      <vt:lpstr>Arial</vt:lpstr>
      <vt:lpstr>BatangChe</vt:lpstr>
      <vt:lpstr>LaTeX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dc:description>http://www.ypppt.com/</dc:description>
  <cp:lastModifiedBy>崔参谋</cp:lastModifiedBy>
  <cp:revision>13</cp:revision>
  <dcterms:created xsi:type="dcterms:W3CDTF">2017-03-10T09:23:00Z</dcterms:created>
  <dcterms:modified xsi:type="dcterms:W3CDTF">2022-12-27T03:52:32Z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0846818AEBEF41DC87365AB3A9957A52</vt:lpwstr>
  </property>
  <property fmtid="{D5CDD505-2E9C-101B-9397-08002B2CF9AE}" pid="3" name="KSOProductBuildVer">
    <vt:lpwstr>2052-11.1.0.12980</vt:lpwstr>
  </property>
</Properties>
</file>

<file path=docProps/thumbnail.jpeg>
</file>